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95" r:id="rId3"/>
    <p:sldId id="259" r:id="rId4"/>
    <p:sldId id="260" r:id="rId5"/>
    <p:sldId id="258" r:id="rId6"/>
    <p:sldId id="296" r:id="rId7"/>
    <p:sldId id="307" r:id="rId8"/>
    <p:sldId id="297" r:id="rId9"/>
    <p:sldId id="257" r:id="rId10"/>
    <p:sldId id="261" r:id="rId11"/>
    <p:sldId id="289" r:id="rId12"/>
    <p:sldId id="291" r:id="rId13"/>
    <p:sldId id="262" r:id="rId14"/>
    <p:sldId id="298" r:id="rId15"/>
    <p:sldId id="313" r:id="rId16"/>
    <p:sldId id="264" r:id="rId17"/>
    <p:sldId id="309" r:id="rId18"/>
    <p:sldId id="310" r:id="rId19"/>
    <p:sldId id="308" r:id="rId20"/>
    <p:sldId id="299" r:id="rId21"/>
    <p:sldId id="301" r:id="rId22"/>
    <p:sldId id="265" r:id="rId23"/>
    <p:sldId id="267" r:id="rId24"/>
    <p:sldId id="268" r:id="rId25"/>
    <p:sldId id="269" r:id="rId26"/>
    <p:sldId id="303" r:id="rId27"/>
    <p:sldId id="302" r:id="rId28"/>
    <p:sldId id="304" r:id="rId29"/>
    <p:sldId id="279" r:id="rId30"/>
    <p:sldId id="280" r:id="rId31"/>
    <p:sldId id="306" r:id="rId32"/>
    <p:sldId id="305" r:id="rId33"/>
    <p:sldId id="285" r:id="rId34"/>
    <p:sldId id="31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0"/>
    <p:restoredTop sz="94737"/>
  </p:normalViewPr>
  <p:slideViewPr>
    <p:cSldViewPr snapToGrid="0" snapToObjects="1">
      <p:cViewPr varScale="1">
        <p:scale>
          <a:sx n="105" d="100"/>
          <a:sy n="105" d="100"/>
        </p:scale>
        <p:origin x="5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0367B-DC65-EB48-9773-01AC004C96F7}" type="datetimeFigureOut">
              <a:rPr lang="en-US" smtClean="0"/>
              <a:t>5/1/17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7BCA3-A254-C149-9492-83978C23A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86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D55D-786D-6349-9EF1-53110A3536B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A95-6947-3040-A95A-1CBCEAD3D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D55D-786D-6349-9EF1-53110A3536B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A95-6947-3040-A95A-1CBCEAD3D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D55D-786D-6349-9EF1-53110A3536B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A95-6947-3040-A95A-1CBCEAD3D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D55D-786D-6349-9EF1-53110A3536B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A95-6947-3040-A95A-1CBCEAD3D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D55D-786D-6349-9EF1-53110A3536B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A95-6947-3040-A95A-1CBCEAD3D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D55D-786D-6349-9EF1-53110A3536B8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A95-6947-3040-A95A-1CBCEAD3D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D55D-786D-6349-9EF1-53110A3536B8}" type="datetimeFigureOut">
              <a:rPr lang="en-US" smtClean="0"/>
              <a:t>5/1/17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A95-6947-3040-A95A-1CBCEAD3D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D55D-786D-6349-9EF1-53110A3536B8}" type="datetimeFigureOut">
              <a:rPr lang="en-US" smtClean="0"/>
              <a:t>5/1/17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A95-6947-3040-A95A-1CBCEAD3D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D55D-786D-6349-9EF1-53110A3536B8}" type="datetimeFigureOut">
              <a:rPr lang="en-US" smtClean="0"/>
              <a:t>5/1/17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A95-6947-3040-A95A-1CBCEAD3D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D55D-786D-6349-9EF1-53110A3536B8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A95-6947-3040-A95A-1CBCEAD3D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D55D-786D-6349-9EF1-53110A3536B8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A95-6947-3040-A95A-1CBCEAD3D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3D55D-786D-6349-9EF1-53110A3536B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F4A95-6947-3040-A95A-1CBCEAD3D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bcanada@uscb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honegap.com/" TargetMode="External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8.png"/><Relationship Id="rId5" Type="http://schemas.microsoft.com/office/2007/relationships/hdphoto" Target="../media/hdphoto2.wdp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8.png"/><Relationship Id="rId5" Type="http://schemas.microsoft.com/office/2007/relationships/hdphoto" Target="../media/hdphoto2.wdp"/><Relationship Id="rId6" Type="http://schemas.openxmlformats.org/officeDocument/2006/relationships/image" Target="../media/image34.png"/><Relationship Id="rId7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microsoft.com/office/2007/relationships/hdphoto" Target="../media/hdphoto4.wdp"/><Relationship Id="rId8" Type="http://schemas.openxmlformats.org/officeDocument/2006/relationships/image" Target="../media/image44.png"/><Relationship Id="rId9" Type="http://schemas.microsoft.com/office/2007/relationships/hdphoto" Target="../media/hdphoto5.wdp"/><Relationship Id="rId10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microsoft.com/office/2007/relationships/hdphoto" Target="../media/hdphoto7.wdp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png"/><Relationship Id="rId13" Type="http://schemas.openxmlformats.org/officeDocument/2006/relationships/image" Target="../media/image12.jpe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tiff"/><Relationship Id="rId5" Type="http://schemas.openxmlformats.org/officeDocument/2006/relationships/image" Target="../media/image56.tiff"/><Relationship Id="rId6" Type="http://schemas.openxmlformats.org/officeDocument/2006/relationships/image" Target="../media/image57.png"/><Relationship Id="rId7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30.tiff"/><Relationship Id="rId5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abal.uscb.edu/USCBsafety.zip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uild.phonegap.com/" TargetMode="External"/><Relationship Id="rId3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://www.unity3d.com/" TargetMode="External"/><Relationship Id="rId5" Type="http://schemas.openxmlformats.org/officeDocument/2006/relationships/hyperlink" Target="http://www.gamesalad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ppery.io/" TargetMode="External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880" y="1533843"/>
            <a:ext cx="11064240" cy="171227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Making a cross-platform mobile app: </a:t>
            </a:r>
            <a:r>
              <a:rPr lang="en-US" b="1" dirty="0">
                <a:latin typeface="+mn-lt"/>
              </a:rPr>
              <a:t>It’s easier than you think!</a:t>
            </a:r>
            <a:endParaRPr lang="en-US" sz="36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9278"/>
            <a:ext cx="9144000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Brian Canada, PhD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Assistant Professor of Computational Science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University of South Carolina Beaufort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hlinkClick r:id="rId2"/>
              </a:rPr>
              <a:t>bcanada@uscb.edu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25533" y="3328173"/>
            <a:ext cx="7054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Fridays @ the Beaufort Digital Corridor • </a:t>
            </a:r>
            <a:r>
              <a:rPr lang="en-US" sz="2400">
                <a:solidFill>
                  <a:srgbClr val="00B0F0"/>
                </a:solidFill>
              </a:rPr>
              <a:t>April 21, 2017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837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Adobe </a:t>
            </a:r>
            <a:r>
              <a:rPr lang="en-US" sz="4000" b="1" dirty="0" err="1"/>
              <a:t>PhoneGap</a:t>
            </a:r>
            <a:r>
              <a:rPr lang="en-US" sz="4000" dirty="0"/>
              <a:t>, a distribution of Apache Cordova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hlinkClick r:id="rId2"/>
              </a:rPr>
              <a:t>http://phonegap.com/</a:t>
            </a:r>
            <a:r>
              <a:rPr lang="en-US" sz="2800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9186" y="1593942"/>
            <a:ext cx="8572500" cy="50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893629" cy="1325563"/>
          </a:xfrm>
        </p:spPr>
        <p:txBody>
          <a:bodyPr>
            <a:noAutofit/>
          </a:bodyPr>
          <a:lstStyle/>
          <a:p>
            <a:r>
              <a:rPr lang="en-US" sz="3200" dirty="0" err="1"/>
              <a:t>PhoneGap</a:t>
            </a:r>
            <a:r>
              <a:rPr lang="en-US" sz="3200" dirty="0"/>
              <a:t> enables developers to use a </a:t>
            </a:r>
            <a:br>
              <a:rPr lang="en-US" sz="3200" dirty="0"/>
            </a:br>
            <a:r>
              <a:rPr lang="en-US" sz="3200" b="1" u="sng" dirty="0">
                <a:latin typeface="+mn-lt"/>
              </a:rPr>
              <a:t>single</a:t>
            </a:r>
            <a:r>
              <a:rPr lang="en-US" sz="3200" b="1" dirty="0">
                <a:latin typeface="+mn-lt"/>
              </a:rPr>
              <a:t> HTML/CSS/JavaScript codebase </a:t>
            </a:r>
            <a:r>
              <a:rPr lang="en-US" sz="3200" dirty="0"/>
              <a:t>to build apps that run on </a:t>
            </a:r>
            <a:r>
              <a:rPr lang="en-US" sz="3200" b="1" dirty="0">
                <a:latin typeface="+mn-lt"/>
              </a:rPr>
              <a:t>multiple mobile platforms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774" y="2837784"/>
            <a:ext cx="2531157" cy="2440759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 rot="20223780">
            <a:off x="5924973" y="2669441"/>
            <a:ext cx="1549817" cy="644569"/>
          </a:xfrm>
          <a:prstGeom prst="rightArrow">
            <a:avLst/>
          </a:prstGeom>
          <a:solidFill>
            <a:srgbClr val="FF2AF9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0006" tIns="40003" rIns="80006" bIns="40003"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312507">
            <a:off x="5957028" y="3763290"/>
            <a:ext cx="1336816" cy="644569"/>
          </a:xfrm>
          <a:prstGeom prst="rightArrow">
            <a:avLst/>
          </a:prstGeom>
          <a:solidFill>
            <a:srgbClr val="63CA1D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80006" tIns="40003" rIns="80006" bIns="40003"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2459591">
            <a:off x="5988270" y="4958478"/>
            <a:ext cx="1458048" cy="644569"/>
          </a:xfrm>
          <a:prstGeom prst="rightArrow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80006" tIns="40003" rIns="80006" bIns="40003"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2714386" y="3268760"/>
            <a:ext cx="1195313" cy="12153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80006" tIns="40003" rIns="80006" bIns="40003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2937" y="2042360"/>
            <a:ext cx="2929887" cy="3690048"/>
            <a:chOff x="182937" y="2042360"/>
            <a:chExt cx="2929887" cy="36900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530" y="2888662"/>
              <a:ext cx="2223713" cy="228600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182937" y="2042360"/>
              <a:ext cx="2929887" cy="3690048"/>
            </a:xfrm>
            <a:prstGeom prst="roundRect">
              <a:avLst/>
            </a:prstGeom>
            <a:noFill/>
            <a:ln w="28575" cmpd="sng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0006" tIns="40003" rIns="80006" bIns="40003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585" y="1890332"/>
            <a:ext cx="4684807" cy="1618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620" y="3703942"/>
            <a:ext cx="4542258" cy="1345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136" y="5240053"/>
            <a:ext cx="4499742" cy="142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</a:t>
            </a:r>
            <a:r>
              <a:rPr lang="en-US" b="1" dirty="0" err="1"/>
              <a:t>USCBsafety</a:t>
            </a:r>
            <a:r>
              <a:rPr lang="en-US" dirty="0"/>
              <a:t>, the official campus safety app for the University of South Carolina Beaufort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5" y="1936568"/>
            <a:ext cx="4986448" cy="436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21" y="1936568"/>
            <a:ext cx="6473627" cy="4366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3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challenge: </a:t>
            </a:r>
            <a:r>
              <a:rPr lang="en-US" sz="3200" dirty="0"/>
              <a:t>The </a:t>
            </a:r>
            <a:r>
              <a:rPr lang="en-US" sz="3200" b="1" i="1" dirty="0"/>
              <a:t>USCB Emergency Quick Reference Guide </a:t>
            </a:r>
            <a:r>
              <a:rPr lang="en-US" sz="3200" dirty="0"/>
              <a:t>was available only in print form, was not easily portable, and may not be readily available when needed</a:t>
            </a:r>
            <a:endParaRPr lang="en-US" sz="3200" b="1" dirty="0"/>
          </a:p>
        </p:txBody>
      </p:sp>
      <p:pic>
        <p:nvPicPr>
          <p:cNvPr id="4" name="Picture 3" descr="SafetyGuidePhoto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54" y="1858328"/>
            <a:ext cx="5035452" cy="3627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039" y="4605452"/>
            <a:ext cx="1455004" cy="2104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574" y="5216167"/>
            <a:ext cx="3537260" cy="942566"/>
          </a:xfrm>
          <a:prstGeom prst="rect">
            <a:avLst/>
          </a:prstGeom>
          <a:noFill/>
        </p:spPr>
        <p:txBody>
          <a:bodyPr wrap="square" lIns="80006" tIns="40003" rIns="80006" bIns="40003" rtlCol="0">
            <a:spAutoFit/>
          </a:bodyPr>
          <a:lstStyle/>
          <a:p>
            <a:r>
              <a:rPr lang="en-US" sz="2800" i="1" dirty="0"/>
              <a:t>“Now where did I     </a:t>
            </a:r>
            <a:br>
              <a:rPr lang="en-US" sz="2800" i="1" dirty="0"/>
            </a:br>
            <a:r>
              <a:rPr lang="en-US" sz="2800" i="1" dirty="0"/>
              <a:t>     leave that thing?”</a:t>
            </a:r>
          </a:p>
        </p:txBody>
      </p:sp>
      <p:pic>
        <p:nvPicPr>
          <p:cNvPr id="7" name="Picture 6" descr="SafetyGuideMes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595" y="1937778"/>
            <a:ext cx="4692088" cy="3380458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77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3027"/>
            <a:ext cx="1089660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+mn-lt"/>
              </a:rPr>
              <a:t>Our proposed solution:</a:t>
            </a:r>
            <a:r>
              <a:rPr lang="en-US" sz="3200" b="1" dirty="0"/>
              <a:t> </a:t>
            </a:r>
            <a:r>
              <a:rPr lang="en-US" sz="3200" dirty="0"/>
              <a:t>Design and develop an </a:t>
            </a:r>
            <a:r>
              <a:rPr lang="en-US" sz="3200" u="sng" dirty="0"/>
              <a:t>electronic</a:t>
            </a:r>
            <a:r>
              <a:rPr lang="en-US" sz="3200" dirty="0"/>
              <a:t> version of the </a:t>
            </a:r>
            <a:r>
              <a:rPr lang="en-US" sz="3200" i="1" dirty="0"/>
              <a:t>USCB Emergency Quick Reference Guide </a:t>
            </a:r>
            <a:r>
              <a:rPr lang="en-US" sz="3200" dirty="0"/>
              <a:t>accessible to mobile phone and tablet users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506125" y="3133028"/>
            <a:ext cx="1913259" cy="12153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80006" tIns="40003" rIns="80006" bIns="40003"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81552" y="1858328"/>
            <a:ext cx="2738419" cy="4188514"/>
            <a:chOff x="16146336" y="6416821"/>
            <a:chExt cx="17074101" cy="27082715"/>
          </a:xfrm>
        </p:grpSpPr>
        <p:pic>
          <p:nvPicPr>
            <p:cNvPr id="8" name="Picture 7" descr="BlackiPhoneDemo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46336" y="6416821"/>
              <a:ext cx="11023094" cy="21995316"/>
            </a:xfrm>
            <a:prstGeom prst="rect">
              <a:avLst/>
            </a:prstGeom>
          </p:spPr>
        </p:pic>
        <p:pic>
          <p:nvPicPr>
            <p:cNvPr id="9" name="Picture 8" descr="GoogleNexus7_flattenedTransparentBkgrd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46631" y="17996684"/>
              <a:ext cx="9873806" cy="15502852"/>
            </a:xfrm>
            <a:prstGeom prst="rect">
              <a:avLst/>
            </a:prstGeom>
            <a:ln>
              <a:noFill/>
            </a:ln>
            <a:effectLst>
              <a:outerShdw blurRad="190500" dist="152400" dir="13500000" algn="b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 descr="SafetyGuidePhoto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54" y="1858328"/>
            <a:ext cx="5035452" cy="362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2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3027"/>
            <a:ext cx="1089660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+mn-lt"/>
              </a:rPr>
              <a:t>Our proposed solution:</a:t>
            </a:r>
            <a:r>
              <a:rPr lang="en-US" sz="3200" b="1" dirty="0"/>
              <a:t> </a:t>
            </a:r>
            <a:r>
              <a:rPr lang="en-US" sz="3200" dirty="0"/>
              <a:t>Design and develop an </a:t>
            </a:r>
            <a:r>
              <a:rPr lang="en-US" sz="3200" u="sng" dirty="0"/>
              <a:t>electronic</a:t>
            </a:r>
            <a:r>
              <a:rPr lang="en-US" sz="3200" dirty="0"/>
              <a:t> version of the </a:t>
            </a:r>
            <a:r>
              <a:rPr lang="en-US" sz="3200" i="1" dirty="0"/>
              <a:t>USCB Emergency Quick Reference Guide </a:t>
            </a:r>
            <a:r>
              <a:rPr lang="en-US" sz="3200" dirty="0"/>
              <a:t>accessible to mobile phone and tablet users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506125" y="3133028"/>
            <a:ext cx="1913259" cy="12153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80006" tIns="40003" rIns="80006" bIns="40003"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81552" y="1858328"/>
            <a:ext cx="2738419" cy="4188514"/>
            <a:chOff x="16146336" y="6416821"/>
            <a:chExt cx="17074101" cy="27082715"/>
          </a:xfrm>
        </p:grpSpPr>
        <p:pic>
          <p:nvPicPr>
            <p:cNvPr id="8" name="Picture 7" descr="BlackiPhoneDemo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46336" y="6416821"/>
              <a:ext cx="11023094" cy="21995316"/>
            </a:xfrm>
            <a:prstGeom prst="rect">
              <a:avLst/>
            </a:prstGeom>
          </p:spPr>
        </p:pic>
        <p:pic>
          <p:nvPicPr>
            <p:cNvPr id="9" name="Picture 8" descr="GoogleNexus7_flattenedTransparentBkgrd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46631" y="17996684"/>
              <a:ext cx="9873806" cy="15502852"/>
            </a:xfrm>
            <a:prstGeom prst="rect">
              <a:avLst/>
            </a:prstGeom>
            <a:ln>
              <a:noFill/>
            </a:ln>
            <a:effectLst>
              <a:outerShdw blurRad="190500" dist="152400" dir="13500000" algn="b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 descr="SafetyGuidePhoto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54" y="1858328"/>
            <a:ext cx="5035452" cy="36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271" y="2550966"/>
            <a:ext cx="8487044" cy="2948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257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AS_CompleteInterfac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5815" y="707321"/>
            <a:ext cx="1648072" cy="587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afetyGuidePhoto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38" y="1301199"/>
            <a:ext cx="2599734" cy="199132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055815" y="3304882"/>
            <a:ext cx="1648072" cy="220610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06" tIns="40003" rIns="80006" bIns="40003" rtlCol="0" anchor="ctr"/>
          <a:lstStyle/>
          <a:p>
            <a:pPr algn="ctr"/>
            <a:endParaRPr lang="en-US"/>
          </a:p>
        </p:txBody>
      </p:sp>
      <p:cxnSp>
        <p:nvCxnSpPr>
          <p:cNvPr id="9" name="Elbow Connector 8"/>
          <p:cNvCxnSpPr/>
          <p:nvPr/>
        </p:nvCxnSpPr>
        <p:spPr>
          <a:xfrm>
            <a:off x="6341372" y="2296862"/>
            <a:ext cx="714442" cy="1118325"/>
          </a:xfrm>
          <a:prstGeom prst="bentConnector3">
            <a:avLst>
              <a:gd name="adj1" fmla="val 50000"/>
            </a:avLst>
          </a:prstGeom>
          <a:ln w="76200" cmpd="sng">
            <a:solidFill>
              <a:srgbClr val="3366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11" idx="3"/>
          </p:cNvCxnSpPr>
          <p:nvPr/>
        </p:nvCxnSpPr>
        <p:spPr>
          <a:xfrm flipV="1">
            <a:off x="6330719" y="4205971"/>
            <a:ext cx="725096" cy="443289"/>
          </a:xfrm>
          <a:prstGeom prst="bentConnector3">
            <a:avLst>
              <a:gd name="adj1" fmla="val 50000"/>
            </a:avLst>
          </a:prstGeom>
          <a:ln w="76200" cmpd="sng">
            <a:solidFill>
              <a:srgbClr val="3366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055815" y="4095667"/>
            <a:ext cx="1648072" cy="22061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06" tIns="40003" rIns="80006" bIns="40003"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062" y="3713437"/>
            <a:ext cx="2598656" cy="187165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ctiveShooter_screenshot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934" y="707321"/>
            <a:ext cx="1801045" cy="3027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Lockdown.pn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934" y="3997568"/>
            <a:ext cx="1801045" cy="265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Elbow Connector 14"/>
          <p:cNvCxnSpPr>
            <a:endCxn id="15" idx="1"/>
          </p:cNvCxnSpPr>
          <p:nvPr/>
        </p:nvCxnSpPr>
        <p:spPr>
          <a:xfrm>
            <a:off x="8703887" y="4205971"/>
            <a:ext cx="884048" cy="1118299"/>
          </a:xfrm>
          <a:prstGeom prst="bentConnector3">
            <a:avLst>
              <a:gd name="adj1" fmla="val 50000"/>
            </a:avLst>
          </a:prstGeom>
          <a:ln w="76200" cmpd="sng">
            <a:solidFill>
              <a:schemeClr val="accent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endCxn id="13" idx="1"/>
          </p:cNvCxnSpPr>
          <p:nvPr/>
        </p:nvCxnSpPr>
        <p:spPr>
          <a:xfrm flipV="1">
            <a:off x="8703887" y="2220912"/>
            <a:ext cx="884047" cy="1194276"/>
          </a:xfrm>
          <a:prstGeom prst="bentConnector3">
            <a:avLst>
              <a:gd name="adj1" fmla="val 50000"/>
            </a:avLst>
          </a:prstGeom>
          <a:ln w="76200" cmpd="sng">
            <a:solidFill>
              <a:schemeClr val="accent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31" y="1872322"/>
            <a:ext cx="2839308" cy="28651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0731" y="4932049"/>
            <a:ext cx="2839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Bill </a:t>
            </a:r>
            <a:r>
              <a:rPr lang="en-US" b="1" dirty="0" err="1"/>
              <a:t>Glesias</a:t>
            </a:r>
            <a:r>
              <a:rPr lang="en-US" dirty="0"/>
              <a:t>, USCB Computational Science graduate, interned with </a:t>
            </a:r>
            <a:r>
              <a:rPr lang="en-US" dirty="0" err="1"/>
              <a:t>BoomTown</a:t>
            </a:r>
            <a:r>
              <a:rPr lang="en-US" dirty="0"/>
              <a:t> ROI, with Fidelity Investments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72730" y="66020"/>
            <a:ext cx="6370970" cy="98175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“Accordion”-style user interface</a:t>
            </a:r>
          </a:p>
        </p:txBody>
      </p:sp>
    </p:spTree>
    <p:extLst>
      <p:ext uri="{BB962C8B-B14F-4D97-AF65-F5344CB8AC3E}">
        <p14:creationId xmlns:p14="http://schemas.microsoft.com/office/powerpoint/2010/main" val="17837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10515600" cy="1096714"/>
          </a:xfrm>
        </p:spPr>
        <p:txBody>
          <a:bodyPr/>
          <a:lstStyle/>
          <a:p>
            <a:r>
              <a:rPr lang="en-US" dirty="0"/>
              <a:t>Building the “accordion” view: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HTML</a:t>
            </a:r>
          </a:p>
        </p:txBody>
      </p:sp>
      <p:pic>
        <p:nvPicPr>
          <p:cNvPr id="5" name="Picture 4" descr="EAS_CompleteInterfac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257" y="1295151"/>
            <a:ext cx="1859586" cy="537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203" y="1302247"/>
            <a:ext cx="6706415" cy="536690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44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98438"/>
            <a:ext cx="11130643" cy="1096714"/>
          </a:xfrm>
        </p:spPr>
        <p:txBody>
          <a:bodyPr/>
          <a:lstStyle/>
          <a:p>
            <a:r>
              <a:rPr lang="en-US" dirty="0"/>
              <a:t>Building the “accordion” view: 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CSS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dirty="0"/>
              <a:t>&amp;</a:t>
            </a:r>
            <a:r>
              <a:rPr lang="en-US" b="1" dirty="0">
                <a:latin typeface="+mn-lt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+mn-lt"/>
              </a:rPr>
              <a:t>JavaScript</a:t>
            </a:r>
            <a:endParaRPr lang="en-US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094" y="1279071"/>
            <a:ext cx="2861469" cy="5334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02" y="1279071"/>
            <a:ext cx="3803894" cy="5334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Picture 7" descr="EAS_CompleteInterface.pn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257" y="1295151"/>
            <a:ext cx="1859586" cy="537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5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9810"/>
            <a:ext cx="10515600" cy="897040"/>
          </a:xfrm>
        </p:spPr>
        <p:txBody>
          <a:bodyPr/>
          <a:lstStyle/>
          <a:p>
            <a:r>
              <a:rPr lang="en-US" dirty="0"/>
              <a:t>Building the </a:t>
            </a:r>
            <a:r>
              <a:rPr lang="en-US" b="1" dirty="0">
                <a:latin typeface="+mn-lt"/>
              </a:rPr>
              <a:t>Active Shooter </a:t>
            </a:r>
            <a:r>
              <a:rPr lang="en-US" dirty="0"/>
              <a:t>section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244" y="1968274"/>
            <a:ext cx="7938365" cy="3828369"/>
          </a:xfrm>
          <a:prstGeom prst="rect">
            <a:avLst/>
          </a:prstGeom>
        </p:spPr>
      </p:pic>
      <p:pic>
        <p:nvPicPr>
          <p:cNvPr id="5" name="Picture 4" descr="ActiveShooter_screenshot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8828" y="1202581"/>
            <a:ext cx="3192236" cy="5365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afetyGuidePhoto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502" y="2147888"/>
            <a:ext cx="3243355" cy="317522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11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oppedImage.pdf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851" y="1159330"/>
            <a:ext cx="2246805" cy="16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droppedImage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135" y="1159330"/>
            <a:ext cx="2812645" cy="16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608" y="1159330"/>
            <a:ext cx="2398573" cy="1710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37" y="1159330"/>
            <a:ext cx="2544661" cy="16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droppedImage.pd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37" y="3059377"/>
            <a:ext cx="1794813" cy="16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droppedImage.p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130" y="3059377"/>
            <a:ext cx="2585218" cy="16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droppedImage.p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79" y="4913147"/>
            <a:ext cx="2680972" cy="16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droppedImage.pd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06" y="4913147"/>
            <a:ext cx="2791452" cy="16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droppedImage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361" y="3059377"/>
            <a:ext cx="2388118" cy="16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6888" y="3059377"/>
            <a:ext cx="1054720" cy="16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0242" y="3059377"/>
            <a:ext cx="2310164" cy="16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888" y="4913147"/>
            <a:ext cx="2305708" cy="16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0907" y="4913147"/>
            <a:ext cx="1015477" cy="16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290" y="4913147"/>
            <a:ext cx="1140721" cy="16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10" y="204546"/>
            <a:ext cx="10801474" cy="7537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Selected examples of my web development work over the years</a:t>
            </a:r>
            <a:r>
              <a:rPr lang="mr-IN" sz="3200" dirty="0"/>
              <a:t>…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(Obligatory “credibility slide”)</a:t>
            </a:r>
          </a:p>
        </p:txBody>
      </p:sp>
    </p:spTree>
    <p:extLst>
      <p:ext uri="{BB962C8B-B14F-4D97-AF65-F5344CB8AC3E}">
        <p14:creationId xmlns:p14="http://schemas.microsoft.com/office/powerpoint/2010/main" val="146710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1932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600" dirty="0"/>
              <a:t>After some CSS tweaking of the color scheme and additions to the user interface</a:t>
            </a:r>
            <a:r>
              <a:rPr lang="mr-IN" sz="3600" dirty="0"/>
              <a:t>…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791" y="1625519"/>
            <a:ext cx="1674790" cy="297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264" y="1614488"/>
            <a:ext cx="1674790" cy="297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737" y="1599759"/>
            <a:ext cx="1676921" cy="297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925" y="1593639"/>
            <a:ext cx="1683818" cy="2988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801" y="5029199"/>
            <a:ext cx="1610328" cy="1610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730" y="1875370"/>
            <a:ext cx="2862072" cy="28620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479" y="4920842"/>
            <a:ext cx="2839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Erin Cline</a:t>
            </a:r>
            <a:r>
              <a:rPr lang="en-US" dirty="0"/>
              <a:t>, USCB Studio Art graduate, now a freelance graphic designer, helped provide some design inspiration for the UI and “branding” of the app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5880" y="5486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mr-IN" sz="2400" dirty="0"/>
              <a:t>…</a:t>
            </a:r>
            <a:r>
              <a:rPr lang="en-US" sz="2400" dirty="0"/>
              <a:t>and, of course, an icon:</a:t>
            </a:r>
          </a:p>
        </p:txBody>
      </p:sp>
    </p:spTree>
    <p:extLst>
      <p:ext uri="{BB962C8B-B14F-4D97-AF65-F5344CB8AC3E}">
        <p14:creationId xmlns:p14="http://schemas.microsoft.com/office/powerpoint/2010/main" val="4178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8411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/>
              <a:t>After testing for functionality in a standard web browser, we used </a:t>
            </a:r>
            <a:r>
              <a:rPr lang="en-US" sz="3200" b="1" dirty="0" err="1">
                <a:latin typeface="+mn-lt"/>
              </a:rPr>
              <a:t>PhoneGap</a:t>
            </a:r>
            <a:r>
              <a:rPr lang="en-US" sz="3200" dirty="0"/>
              <a:t> to “package” the HTML, CSS, and JavaScript code into separate, “native-like” mobile apps for distribution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774" y="2837784"/>
            <a:ext cx="2531157" cy="2440759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 rot="20223780">
            <a:off x="5809418" y="3129371"/>
            <a:ext cx="1549817" cy="644569"/>
          </a:xfrm>
          <a:prstGeom prst="rightArrow">
            <a:avLst/>
          </a:prstGeom>
          <a:solidFill>
            <a:srgbClr val="FF2AF9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0006" tIns="40003" rIns="80006" bIns="40003"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922883">
            <a:off x="5970003" y="4336833"/>
            <a:ext cx="1336816" cy="644569"/>
          </a:xfrm>
          <a:prstGeom prst="rightArrow">
            <a:avLst/>
          </a:prstGeom>
          <a:solidFill>
            <a:srgbClr val="63CA1D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80006" tIns="40003" rIns="80006" bIns="40003"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2714386" y="3268760"/>
            <a:ext cx="1195313" cy="12153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80006" tIns="40003" rIns="80006" bIns="40003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163" y="2661028"/>
            <a:ext cx="4575652" cy="1581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134" y="4484068"/>
            <a:ext cx="4542258" cy="13454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72" y="2390038"/>
            <a:ext cx="1674790" cy="297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38201" y="5662482"/>
            <a:ext cx="490688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Disclaimer: </a:t>
            </a:r>
            <a:r>
              <a:rPr lang="en-US" sz="2400" dirty="0"/>
              <a:t>It’s not a 100% “drop-in” solution—</a:t>
            </a:r>
            <a:r>
              <a:rPr lang="en-US" sz="2400" b="1" i="1" dirty="0"/>
              <a:t>but it’s pretty close!</a:t>
            </a:r>
          </a:p>
        </p:txBody>
      </p:sp>
    </p:spTree>
    <p:extLst>
      <p:ext uri="{BB962C8B-B14F-4D97-AF65-F5344CB8AC3E}">
        <p14:creationId xmlns:p14="http://schemas.microsoft.com/office/powerpoint/2010/main" val="11379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Getting started with </a:t>
            </a:r>
            <a:r>
              <a:rPr lang="en-US" sz="3600" dirty="0" err="1"/>
              <a:t>PhoneGap</a:t>
            </a:r>
            <a:r>
              <a:rPr lang="en-US" sz="3600" dirty="0"/>
              <a:t>, part 1: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Install the desktop app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79207"/>
            <a:ext cx="10515600" cy="3444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890" y="487680"/>
            <a:ext cx="3513800" cy="218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4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Getting started with </a:t>
            </a:r>
            <a:r>
              <a:rPr lang="en-US" sz="3600" dirty="0" err="1"/>
              <a:t>PhoneGap</a:t>
            </a:r>
            <a:r>
              <a:rPr lang="en-US" sz="3600" dirty="0"/>
              <a:t>, part 2: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Install the mobile app on your phone or tablet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21082"/>
            <a:ext cx="10515600" cy="3087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9557" y="5545025"/>
            <a:ext cx="8392886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Go to your phone’s app store and search for</a:t>
            </a:r>
            <a:br>
              <a:rPr lang="en-US" sz="2400" dirty="0"/>
            </a:br>
            <a:r>
              <a:rPr lang="en-US" sz="3600" b="1" dirty="0" err="1"/>
              <a:t>PhoneGap</a:t>
            </a:r>
            <a:r>
              <a:rPr lang="en-US" sz="3600" b="1" dirty="0"/>
              <a:t> Developer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866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Getting started with </a:t>
            </a:r>
            <a:r>
              <a:rPr lang="en-US" sz="3600" dirty="0" err="1"/>
              <a:t>PhoneGap</a:t>
            </a:r>
            <a:r>
              <a:rPr lang="en-US" sz="3600" dirty="0"/>
              <a:t>, part 3: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Create your new </a:t>
            </a:r>
            <a:r>
              <a:rPr lang="en-US" dirty="0" err="1"/>
              <a:t>PhoneGap</a:t>
            </a:r>
            <a:r>
              <a:rPr lang="en-US" dirty="0"/>
              <a:t> app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89804"/>
            <a:ext cx="10515600" cy="282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47120" cy="1325563"/>
          </a:xfrm>
        </p:spPr>
        <p:txBody>
          <a:bodyPr>
            <a:noAutofit/>
          </a:bodyPr>
          <a:lstStyle/>
          <a:p>
            <a:r>
              <a:rPr lang="en-US" sz="3600" dirty="0"/>
              <a:t>Getting started with </a:t>
            </a:r>
            <a:r>
              <a:rPr lang="en-US" sz="3600" dirty="0" err="1"/>
              <a:t>PhoneGap</a:t>
            </a:r>
            <a:r>
              <a:rPr lang="en-US" sz="3600" dirty="0"/>
              <a:t>, part 4: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Preview on device using </a:t>
            </a:r>
            <a:r>
              <a:rPr lang="en-US" dirty="0" err="1"/>
              <a:t>PhoneGap</a:t>
            </a:r>
            <a:r>
              <a:rPr lang="en-US" dirty="0"/>
              <a:t> mobile app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834" y="1825625"/>
            <a:ext cx="1003633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514" y="260213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The “Hello World” example is nice and everything, but how about an </a:t>
            </a:r>
            <a:r>
              <a:rPr lang="en-US" sz="6000" u="sng" dirty="0"/>
              <a:t>actual app</a:t>
            </a:r>
            <a:r>
              <a:rPr lang="en-US"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17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5611"/>
            <a:ext cx="10515600" cy="1325563"/>
          </a:xfrm>
        </p:spPr>
        <p:txBody>
          <a:bodyPr/>
          <a:lstStyle/>
          <a:p>
            <a:r>
              <a:rPr lang="en-US" dirty="0"/>
              <a:t>Let’s say you </a:t>
            </a:r>
            <a:r>
              <a:rPr lang="en-US" i="1" dirty="0"/>
              <a:t>happen</a:t>
            </a:r>
            <a:r>
              <a:rPr lang="en-US" dirty="0"/>
              <a:t> to have the source code for the USCB Safety “web app”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857" y="3053443"/>
            <a:ext cx="10515600" cy="5225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 your laptop, open a web browser and go to: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3636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hlinkClick r:id="rId2"/>
              </a:rPr>
              <a:t>http://sabal.uscb.edu/USCBsafety.zip</a:t>
            </a:r>
            <a:r>
              <a:rPr lang="en-US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6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PhoneGap</a:t>
            </a:r>
            <a:r>
              <a:rPr lang="en-US" dirty="0"/>
              <a:t> to create a new </a:t>
            </a:r>
            <a:r>
              <a:rPr lang="en-US" i="1" dirty="0"/>
              <a:t>blank </a:t>
            </a:r>
            <a:r>
              <a:rPr lang="en-US" dirty="0"/>
              <a:t>app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834" y="1690688"/>
            <a:ext cx="4321291" cy="4670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628" y="1690687"/>
            <a:ext cx="4331003" cy="46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7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1900" y="2026444"/>
            <a:ext cx="9728200" cy="394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Copy your mobile web documents into the </a:t>
            </a:r>
            <a:r>
              <a:rPr lang="en-US" b="1" dirty="0">
                <a:latin typeface="+mn-lt"/>
              </a:rPr>
              <a:t>www</a:t>
            </a:r>
            <a:r>
              <a:rPr lang="en-US" dirty="0"/>
              <a:t> folder of your new </a:t>
            </a:r>
            <a:r>
              <a:rPr lang="en-US" dirty="0" err="1"/>
              <a:t>PhoneGap</a:t>
            </a:r>
            <a:r>
              <a:rPr lang="en-US" dirty="0"/>
              <a:t> project</a:t>
            </a:r>
          </a:p>
        </p:txBody>
      </p:sp>
      <p:sp>
        <p:nvSpPr>
          <p:cNvPr id="5" name="Oval 4"/>
          <p:cNvSpPr/>
          <p:nvPr/>
        </p:nvSpPr>
        <p:spPr>
          <a:xfrm>
            <a:off x="3291840" y="5349240"/>
            <a:ext cx="1524000" cy="5181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9184748">
            <a:off x="4751048" y="4530568"/>
            <a:ext cx="2239239" cy="64312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42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Developing </a:t>
            </a:r>
            <a:r>
              <a:rPr lang="en-US" sz="3200" u="sng" dirty="0"/>
              <a:t>native</a:t>
            </a:r>
            <a:r>
              <a:rPr lang="en-US" sz="3200" dirty="0"/>
              <a:t> apps for multiple platforms historically has required writing and maintaining separate codebases (one for each mobile platform’s programming language and toolkit)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2057400"/>
            <a:ext cx="6773204" cy="365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18" y="3067606"/>
            <a:ext cx="6096001" cy="3170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92442" y="4900317"/>
            <a:ext cx="418435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Native </a:t>
            </a:r>
            <a:r>
              <a:rPr lang="en-US" sz="2400" b="1" dirty="0"/>
              <a:t>iOS </a:t>
            </a:r>
            <a:r>
              <a:rPr lang="en-US" sz="2400" dirty="0"/>
              <a:t>apps are coded using either Swift or Objective-C (and requires a Mac)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221002" y="2590552"/>
            <a:ext cx="380335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800" dirty="0"/>
              <a:t>Native </a:t>
            </a:r>
            <a:r>
              <a:rPr lang="en-US" sz="2800" b="1" dirty="0"/>
              <a:t>Android</a:t>
            </a:r>
            <a:r>
              <a:rPr lang="en-US" sz="2800" dirty="0"/>
              <a:t> apps are</a:t>
            </a:r>
            <a:br>
              <a:rPr lang="en-US" sz="2800" dirty="0"/>
            </a:br>
            <a:r>
              <a:rPr lang="en-US" sz="2800" dirty="0"/>
              <a:t>coded using </a:t>
            </a:r>
            <a:r>
              <a:rPr lang="en-US" sz="2800" b="1" dirty="0"/>
              <a:t>Java &amp; XML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3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Copy your mobile web documents into the </a:t>
            </a:r>
            <a:r>
              <a:rPr lang="en-US" b="1" dirty="0">
                <a:latin typeface="+mn-lt"/>
              </a:rPr>
              <a:t>www</a:t>
            </a:r>
            <a:r>
              <a:rPr lang="en-US" dirty="0"/>
              <a:t> folder of your new </a:t>
            </a:r>
            <a:r>
              <a:rPr lang="en-US" dirty="0" err="1"/>
              <a:t>PhoneGap</a:t>
            </a:r>
            <a:r>
              <a:rPr lang="en-US" dirty="0"/>
              <a:t> project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2860" y="1825625"/>
            <a:ext cx="8806279" cy="435133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61360" y="4739640"/>
            <a:ext cx="2331720" cy="15722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1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Now, try re-launching the </a:t>
            </a:r>
            <a:r>
              <a:rPr lang="en-US" sz="3600" dirty="0" err="1"/>
              <a:t>PhoneGap</a:t>
            </a:r>
            <a:r>
              <a:rPr lang="en-US" sz="3600" dirty="0"/>
              <a:t> developer mobile app and connect to the server to run your new app!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07" y="1689756"/>
            <a:ext cx="3689236" cy="4957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722" y="1689756"/>
            <a:ext cx="2787819" cy="4958602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 rot="19754983">
            <a:off x="4355484" y="4513348"/>
            <a:ext cx="4327071" cy="161652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NOTE: These addresses </a:t>
            </a:r>
            <a:r>
              <a:rPr lang="en-US" u="sng" dirty="0"/>
              <a:t>must</a:t>
            </a:r>
            <a:r>
              <a:rPr lang="en-US" dirty="0"/>
              <a:t> match or else the app won’t launch!</a:t>
            </a:r>
          </a:p>
        </p:txBody>
      </p:sp>
      <p:sp>
        <p:nvSpPr>
          <p:cNvPr id="7" name="Oval 6"/>
          <p:cNvSpPr/>
          <p:nvPr/>
        </p:nvSpPr>
        <p:spPr>
          <a:xfrm>
            <a:off x="1502230" y="6048829"/>
            <a:ext cx="3216729" cy="7407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146340" y="3719288"/>
            <a:ext cx="2173317" cy="5424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9132"/>
          </a:xfrm>
        </p:spPr>
        <p:txBody>
          <a:bodyPr>
            <a:normAutofit/>
          </a:bodyPr>
          <a:lstStyle/>
          <a:p>
            <a:r>
              <a:rPr lang="en-US" sz="3200" dirty="0"/>
              <a:t>Strictly speaking, to get all the links to work correctly in </a:t>
            </a:r>
            <a:r>
              <a:rPr lang="en-US" sz="3200" dirty="0" err="1"/>
              <a:t>PhoneGap</a:t>
            </a:r>
            <a:r>
              <a:rPr lang="en-US" sz="3200" dirty="0"/>
              <a:t>, we’d have to make some additional changes: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583872"/>
            <a:ext cx="10515600" cy="511084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Replace </a:t>
            </a:r>
            <a:r>
              <a:rPr lang="en-US" b="1" dirty="0" err="1"/>
              <a:t>config.xml</a:t>
            </a:r>
            <a:r>
              <a:rPr lang="en-US" b="1" dirty="0"/>
              <a:t> </a:t>
            </a:r>
            <a:r>
              <a:rPr lang="en-US" dirty="0"/>
              <a:t>in your </a:t>
            </a:r>
            <a:r>
              <a:rPr lang="en-US" u="sng" dirty="0"/>
              <a:t>new</a:t>
            </a:r>
            <a:r>
              <a:rPr lang="en-US" dirty="0"/>
              <a:t> project with </a:t>
            </a:r>
            <a:r>
              <a:rPr lang="en-US" dirty="0" err="1"/>
              <a:t>config.xml</a:t>
            </a:r>
            <a:r>
              <a:rPr lang="en-US" dirty="0"/>
              <a:t> from the HelloWorld app (</a:t>
            </a:r>
            <a:r>
              <a:rPr lang="en-US" i="1" dirty="0"/>
              <a:t>and modify accordingly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Copy the </a:t>
            </a:r>
            <a:r>
              <a:rPr lang="en-US" b="1" dirty="0" err="1"/>
              <a:t>js</a:t>
            </a:r>
            <a:r>
              <a:rPr lang="en-US" dirty="0"/>
              <a:t> folder from the HelloWorld project into the </a:t>
            </a:r>
            <a:r>
              <a:rPr lang="en-US" b="1" dirty="0"/>
              <a:t>www</a:t>
            </a:r>
            <a:r>
              <a:rPr lang="en-US" dirty="0"/>
              <a:t> folder of your </a:t>
            </a:r>
            <a:r>
              <a:rPr lang="en-US" u="sng" dirty="0"/>
              <a:t>new</a:t>
            </a:r>
            <a:r>
              <a:rPr lang="en-US" dirty="0"/>
              <a:t>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 </a:t>
            </a:r>
            <a:r>
              <a:rPr lang="en-US" b="1" dirty="0" err="1"/>
              <a:t>index.html</a:t>
            </a:r>
            <a:r>
              <a:rPr lang="en-US" dirty="0"/>
              <a:t> of your </a:t>
            </a:r>
            <a:r>
              <a:rPr lang="en-US" u="sng" dirty="0"/>
              <a:t>new</a:t>
            </a:r>
            <a:r>
              <a:rPr lang="en-US" dirty="0"/>
              <a:t> project: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Copy all </a:t>
            </a:r>
            <a:r>
              <a:rPr lang="en-US" dirty="0">
                <a:solidFill>
                  <a:srgbClr val="0070C0"/>
                </a:solidFill>
              </a:rPr>
              <a:t>&lt;</a:t>
            </a: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meta</a:t>
            </a:r>
            <a:r>
              <a:rPr lang="en-US" dirty="0">
                <a:solidFill>
                  <a:srgbClr val="0070C0"/>
                </a:solidFill>
              </a:rPr>
              <a:t>&gt; </a:t>
            </a:r>
            <a:r>
              <a:rPr lang="en-US" dirty="0"/>
              <a:t>elements from </a:t>
            </a:r>
            <a:r>
              <a:rPr lang="en-US" b="1" dirty="0"/>
              <a:t>www/</a:t>
            </a:r>
            <a:r>
              <a:rPr lang="en-US" b="1" dirty="0" err="1"/>
              <a:t>index.html</a:t>
            </a:r>
            <a:r>
              <a:rPr lang="en-US" dirty="0"/>
              <a:t> of HelloWorld into the </a:t>
            </a: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&lt;head&gt; </a:t>
            </a:r>
            <a:r>
              <a:rPr lang="en-US" dirty="0"/>
              <a:t>section of your new project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Modify all hyperlinks (</a:t>
            </a:r>
            <a:r>
              <a:rPr lang="en-US" dirty="0">
                <a:solidFill>
                  <a:srgbClr val="0070C0"/>
                </a:solidFill>
              </a:rPr>
              <a:t>&lt;a&gt; </a:t>
            </a:r>
            <a:r>
              <a:rPr lang="en-US" dirty="0"/>
              <a:t>elements) to include an </a:t>
            </a:r>
            <a:r>
              <a:rPr lang="en-US" b="1" dirty="0" err="1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onclick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attribute with value </a:t>
            </a:r>
            <a:r>
              <a:rPr lang="en-US" b="1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"</a:t>
            </a:r>
            <a:r>
              <a:rPr lang="en-US" b="1" dirty="0" err="1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window.open</a:t>
            </a:r>
            <a:r>
              <a:rPr lang="en-US" b="1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('</a:t>
            </a:r>
            <a:r>
              <a:rPr lang="en-US" b="1" i="1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placeholder-hyperlink</a:t>
            </a:r>
            <a:r>
              <a:rPr lang="en-US" b="1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', '_system');"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Add these lines of code to the end of the </a:t>
            </a: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&lt;body&gt;</a:t>
            </a:r>
            <a:r>
              <a:rPr lang="en-US" dirty="0"/>
              <a:t> section, </a:t>
            </a:r>
            <a:r>
              <a:rPr lang="en-US" u="sng" dirty="0"/>
              <a:t>just </a:t>
            </a:r>
            <a:r>
              <a:rPr lang="en-US" i="1" u="sng" dirty="0"/>
              <a:t>before</a:t>
            </a:r>
            <a:r>
              <a:rPr lang="en-US" u="sng" dirty="0"/>
              <a:t> the closing </a:t>
            </a:r>
            <a:r>
              <a:rPr lang="en-US" u="sng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&lt;/body&gt; </a:t>
            </a:r>
            <a:r>
              <a:rPr lang="en-US" u="sng" dirty="0"/>
              <a:t>tag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&lt;script type="text/</a:t>
            </a:r>
            <a:r>
              <a:rPr lang="en-US" dirty="0" err="1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javascript</a:t>
            </a: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" </a:t>
            </a:r>
            <a:r>
              <a:rPr lang="en-US" dirty="0" err="1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src</a:t>
            </a: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="</a:t>
            </a:r>
            <a:r>
              <a:rPr lang="en-US" dirty="0" err="1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cordova.js</a:t>
            </a: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"&gt;&lt;/script&gt;	</a:t>
            </a:r>
            <a:b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</a:b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&lt;script type="text/</a:t>
            </a:r>
            <a:r>
              <a:rPr lang="en-US" dirty="0" err="1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javascript</a:t>
            </a: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" </a:t>
            </a:r>
            <a:r>
              <a:rPr lang="en-US" dirty="0" err="1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src</a:t>
            </a: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="</a:t>
            </a:r>
            <a:r>
              <a:rPr lang="en-US" dirty="0" err="1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js</a:t>
            </a: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index.js</a:t>
            </a: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"&gt;&lt;/script&gt;</a:t>
            </a:r>
            <a:b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</a:b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&lt;script type="text/</a:t>
            </a:r>
            <a:r>
              <a:rPr lang="en-US" dirty="0" err="1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javascript</a:t>
            </a: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"&gt;			</a:t>
            </a:r>
            <a:b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</a:b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dirty="0" err="1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app.initialize</a:t>
            </a: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();		</a:t>
            </a:r>
            <a:b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</a:br>
            <a:r>
              <a:rPr lang="en-US" dirty="0">
                <a:solidFill>
                  <a:srgbClr val="0070C0"/>
                </a:solidFill>
                <a:latin typeface="Consolas" charset="0"/>
                <a:ea typeface="Consolas" charset="0"/>
                <a:cs typeface="Consolas" charset="0"/>
              </a:rPr>
              <a:t>&lt;/script&gt;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0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2124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Next steps (on your own!): try packaging your mobile app in the cloud with </a:t>
            </a:r>
            <a:r>
              <a:rPr lang="en-US" b="1" dirty="0" err="1">
                <a:latin typeface="+mn-lt"/>
              </a:rPr>
              <a:t>PhoneGap</a:t>
            </a:r>
            <a:r>
              <a:rPr lang="en-US" b="1" dirty="0">
                <a:latin typeface="+mn-lt"/>
              </a:rPr>
              <a:t> Build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hlinkClick r:id="rId2"/>
              </a:rPr>
              <a:t>https://build.phonegap.com/</a:t>
            </a:r>
            <a:r>
              <a:rPr lang="en-US" sz="3200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375" y="2069465"/>
            <a:ext cx="81452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42" y="1472524"/>
            <a:ext cx="4501243" cy="392928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Want to learn more</a:t>
            </a:r>
            <a:br>
              <a:rPr lang="en-US" sz="3600" dirty="0"/>
            </a:br>
            <a:r>
              <a:rPr lang="en-US" sz="3600" dirty="0"/>
              <a:t>about front-end web development? 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Take my course at USCB</a:t>
            </a:r>
            <a:br>
              <a:rPr lang="en-US" sz="3600" dirty="0"/>
            </a:br>
            <a:r>
              <a:rPr lang="en-US" sz="3600" dirty="0"/>
              <a:t>(CSCI B102), offered</a:t>
            </a:r>
            <a:br>
              <a:rPr lang="en-US" sz="3600" dirty="0"/>
            </a:br>
            <a:r>
              <a:rPr lang="en-US" sz="3600" dirty="0"/>
              <a:t>every fall semester!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5300" b="1" dirty="0">
                <a:latin typeface="+mn-lt"/>
              </a:rPr>
              <a:t>(Or sign up for </a:t>
            </a:r>
            <a:r>
              <a:rPr lang="en-US" sz="5300" b="1" dirty="0" err="1">
                <a:latin typeface="+mn-lt"/>
              </a:rPr>
              <a:t>CodeCamp</a:t>
            </a:r>
            <a:r>
              <a:rPr lang="en-US" sz="5300" b="1">
                <a:latin typeface="+mn-lt"/>
              </a:rPr>
              <a:t>!!!)</a:t>
            </a:r>
            <a:endParaRPr lang="en-US" sz="53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326" y="653147"/>
            <a:ext cx="7460673" cy="556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Game Engines export to</a:t>
            </a:r>
            <a:br>
              <a:rPr lang="en-US" dirty="0"/>
            </a:br>
            <a:r>
              <a:rPr lang="en-US" dirty="0"/>
              <a:t>mobile device platforms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1887433"/>
            <a:ext cx="6355080" cy="2994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409" y="3442406"/>
            <a:ext cx="6531191" cy="2878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18160" y="4881894"/>
            <a:ext cx="3459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Unity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hlinkClick r:id="rId4"/>
              </a:rPr>
              <a:t>www.unity3d.com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740876" y="2245890"/>
            <a:ext cx="329872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000" dirty="0" err="1"/>
              <a:t>GameSalad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hlinkClick r:id="rId5"/>
              </a:rPr>
              <a:t>www.gamesalad.com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468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80" y="365125"/>
            <a:ext cx="1132652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Some </a:t>
            </a:r>
            <a:r>
              <a:rPr lang="en-US" u="sng" dirty="0"/>
              <a:t>C</a:t>
            </a:r>
            <a:r>
              <a:rPr lang="en-US" dirty="0"/>
              <a:t>ontent </a:t>
            </a:r>
            <a:r>
              <a:rPr lang="en-US" u="sng" dirty="0"/>
              <a:t>M</a:t>
            </a:r>
            <a:r>
              <a:rPr lang="en-US" dirty="0"/>
              <a:t>anagement </a:t>
            </a:r>
            <a:r>
              <a:rPr lang="en-US" u="sng" dirty="0"/>
              <a:t>S</a:t>
            </a:r>
            <a:r>
              <a:rPr lang="en-US" dirty="0"/>
              <a:t>ystems (CMS) exist for mobile app development </a:t>
            </a:r>
            <a:r>
              <a:rPr lang="en-US" sz="3600" i="1" dirty="0"/>
              <a:t>(think WordPress, but for apps)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955" y="1828800"/>
            <a:ext cx="4918088" cy="2768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80" y="1828800"/>
            <a:ext cx="5932695" cy="2768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304" y="3445192"/>
            <a:ext cx="5743391" cy="2956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55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“Bluffton Buddy”</a:t>
            </a:r>
            <a:br>
              <a:rPr lang="en-US" dirty="0"/>
            </a:br>
            <a:r>
              <a:rPr lang="en-US" sz="3200" dirty="0"/>
              <a:t>Official Tourism App for the Town of Bluffton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828800"/>
            <a:ext cx="5676595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682240"/>
            <a:ext cx="5079999" cy="366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93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Appery.io</a:t>
            </a:r>
            <a:r>
              <a:rPr lang="en-US" dirty="0"/>
              <a:t>: a cloud-based, visual development environment for mobile apps </a:t>
            </a:r>
            <a:br>
              <a:rPr lang="en-US" dirty="0"/>
            </a:br>
            <a:r>
              <a:rPr lang="en-US" sz="3100" dirty="0">
                <a:hlinkClick r:id="rId2"/>
              </a:rPr>
              <a:t>https://appery.io/</a:t>
            </a:r>
            <a:r>
              <a:rPr lang="en-US" sz="3100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8227" y="2005243"/>
            <a:ext cx="8935545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6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23999" y="64992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So what do you do if you actually want to write your </a:t>
            </a:r>
            <a:r>
              <a:rPr lang="en-US" i="1" dirty="0"/>
              <a:t>own</a:t>
            </a:r>
            <a:r>
              <a:rPr lang="en-US" dirty="0"/>
              <a:t> application code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1175657" y="3771146"/>
            <a:ext cx="986245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…but you don’t have the time or energy to </a:t>
            </a:r>
            <a:r>
              <a:rPr lang="en-US" sz="5400"/>
              <a:t>develop your app </a:t>
            </a:r>
            <a:r>
              <a:rPr lang="en-US" sz="5400" dirty="0"/>
              <a:t>in </a:t>
            </a:r>
            <a:r>
              <a:rPr lang="en-US" sz="5400" i="1" dirty="0"/>
              <a:t>multiple languages</a:t>
            </a:r>
            <a:r>
              <a:rPr lang="en-US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33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365125"/>
            <a:ext cx="11315700" cy="1325563"/>
          </a:xfrm>
        </p:spPr>
        <p:txBody>
          <a:bodyPr>
            <a:noAutofit/>
          </a:bodyPr>
          <a:lstStyle/>
          <a:p>
            <a:pPr algn="ctr"/>
            <a:r>
              <a:rPr lang="en-US" sz="3500" dirty="0"/>
              <a:t>If you want to develop your own apps </a:t>
            </a:r>
            <a:r>
              <a:rPr lang="en-US" sz="3500" u="sng" dirty="0"/>
              <a:t>without</a:t>
            </a:r>
            <a:r>
              <a:rPr lang="en-US" sz="3500" dirty="0"/>
              <a:t> a CMS or visual development environment, you can do a lot if you know (or are willing to learn) </a:t>
            </a:r>
            <a:r>
              <a:rPr lang="en-US" sz="3500" b="1" dirty="0">
                <a:solidFill>
                  <a:schemeClr val="accent2">
                    <a:lumMod val="75000"/>
                  </a:schemeClr>
                </a:solidFill>
              </a:rPr>
              <a:t>HTML</a:t>
            </a:r>
            <a:r>
              <a:rPr lang="en-US" sz="3500" dirty="0"/>
              <a:t>, </a:t>
            </a:r>
            <a:r>
              <a:rPr lang="en-US" sz="3500" b="1" dirty="0">
                <a:solidFill>
                  <a:srgbClr val="0070C0"/>
                </a:solidFill>
              </a:rPr>
              <a:t>CSS</a:t>
            </a:r>
            <a:r>
              <a:rPr lang="en-US" sz="3500" dirty="0"/>
              <a:t>, and a little </a:t>
            </a:r>
            <a:r>
              <a:rPr lang="en-US" sz="3500" b="1" dirty="0">
                <a:solidFill>
                  <a:srgbClr val="00B050"/>
                </a:solidFill>
              </a:rPr>
              <a:t>JavaScript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828800"/>
            <a:ext cx="7464755" cy="4373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3640" y="5757594"/>
            <a:ext cx="2499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HTML: </a:t>
            </a:r>
            <a:r>
              <a:rPr lang="en-US" dirty="0"/>
              <a:t>for defining the </a:t>
            </a:r>
            <a:r>
              <a:rPr lang="en-US" b="1" dirty="0"/>
              <a:t>structure</a:t>
            </a:r>
            <a:r>
              <a:rPr lang="en-US" dirty="0"/>
              <a:t> and </a:t>
            </a:r>
            <a:r>
              <a:rPr lang="en-US" b="1" dirty="0"/>
              <a:t>content</a:t>
            </a:r>
            <a:r>
              <a:rPr lang="en-US" dirty="0"/>
              <a:t> of a web page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03520" y="5741015"/>
            <a:ext cx="1935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CSS: </a:t>
            </a:r>
            <a:r>
              <a:rPr lang="en-US" dirty="0"/>
              <a:t>for defining a webpage’s </a:t>
            </a:r>
            <a:r>
              <a:rPr lang="en-US" b="1" dirty="0"/>
              <a:t>style</a:t>
            </a:r>
            <a:r>
              <a:rPr lang="en-US" dirty="0"/>
              <a:t> and </a:t>
            </a:r>
            <a:r>
              <a:rPr lang="en-US" b="1" dirty="0"/>
              <a:t>presentation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80959" y="5757594"/>
            <a:ext cx="2346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JavaScript: </a:t>
            </a:r>
            <a:r>
              <a:rPr lang="en-US" dirty="0"/>
              <a:t>for defining the </a:t>
            </a:r>
            <a:r>
              <a:rPr lang="en-US" b="1" dirty="0"/>
              <a:t>behavior</a:t>
            </a:r>
            <a:r>
              <a:rPr lang="en-US" dirty="0"/>
              <a:t> of a webpage</a:t>
            </a:r>
          </a:p>
        </p:txBody>
      </p:sp>
    </p:spTree>
    <p:extLst>
      <p:ext uri="{BB962C8B-B14F-4D97-AF65-F5344CB8AC3E}">
        <p14:creationId xmlns:p14="http://schemas.microsoft.com/office/powerpoint/2010/main" val="663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4137</TotalTime>
  <Words>808</Words>
  <Application>Microsoft Macintosh PowerPoint</Application>
  <PresentationFormat>Widescreen</PresentationFormat>
  <Paragraphs>62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Consolas</vt:lpstr>
      <vt:lpstr>Mangal</vt:lpstr>
      <vt:lpstr>Office Theme</vt:lpstr>
      <vt:lpstr>Making a cross-platform mobile app: It’s easier than you think!</vt:lpstr>
      <vt:lpstr>Selected examples of my web development work over the years… (Obligatory “credibility slide”)</vt:lpstr>
      <vt:lpstr>Developing native apps for multiple platforms historically has required writing and maintaining separate codebases (one for each mobile platform’s programming language and toolkit)</vt:lpstr>
      <vt:lpstr>Many Game Engines export to mobile device platforms</vt:lpstr>
      <vt:lpstr>Some Content Management Systems (CMS) exist for mobile app development (think WordPress, but for apps)</vt:lpstr>
      <vt:lpstr>“Bluffton Buddy” Official Tourism App for the Town of Bluffton</vt:lpstr>
      <vt:lpstr>Appery.io: a cloud-based, visual development environment for mobile apps  https://appery.io/ </vt:lpstr>
      <vt:lpstr>So what do you do if you actually want to write your own application code…</vt:lpstr>
      <vt:lpstr>If you want to develop your own apps without a CMS or visual development environment, you can do a lot if you know (or are willing to learn) HTML, CSS, and a little JavaScript</vt:lpstr>
      <vt:lpstr>Adobe PhoneGap, a distribution of Apache Cordova http://phonegap.com/ </vt:lpstr>
      <vt:lpstr>PhoneGap enables developers to use a  single HTML/CSS/JavaScript codebase to build apps that run on multiple mobile platforms</vt:lpstr>
      <vt:lpstr>Case Study: USCBsafety, the official campus safety app for the University of South Carolina Beaufort</vt:lpstr>
      <vt:lpstr>The challenge: The USCB Emergency Quick Reference Guide was available only in print form, was not easily portable, and may not be readily available when needed</vt:lpstr>
      <vt:lpstr>Our proposed solution: Design and develop an electronic version of the USCB Emergency Quick Reference Guide accessible to mobile phone and tablet users</vt:lpstr>
      <vt:lpstr>Our proposed solution: Design and develop an electronic version of the USCB Emergency Quick Reference Guide accessible to mobile phone and tablet users</vt:lpstr>
      <vt:lpstr>“Accordion”-style user interface</vt:lpstr>
      <vt:lpstr>Building the “accordion” view: HTML</vt:lpstr>
      <vt:lpstr>Building the “accordion” view: CSS &amp; JavaScript</vt:lpstr>
      <vt:lpstr>Building the Active Shooter section</vt:lpstr>
      <vt:lpstr>After some CSS tweaking of the color scheme and additions to the user interface…</vt:lpstr>
      <vt:lpstr>After testing for functionality in a standard web browser, we used PhoneGap to “package” the HTML, CSS, and JavaScript code into separate, “native-like” mobile apps for distribution</vt:lpstr>
      <vt:lpstr>Getting started with PhoneGap, part 1: Install the desktop app </vt:lpstr>
      <vt:lpstr>Getting started with PhoneGap, part 2:  Install the mobile app on your phone or tablet</vt:lpstr>
      <vt:lpstr>Getting started with PhoneGap, part 3:  Create your new PhoneGap app</vt:lpstr>
      <vt:lpstr>Getting started with PhoneGap, part 4:  Preview on device using PhoneGap mobile app</vt:lpstr>
      <vt:lpstr>The “Hello World” example is nice and everything, but how about an actual app?</vt:lpstr>
      <vt:lpstr>Let’s say you happen to have the source code for the USCB Safety “web app”…</vt:lpstr>
      <vt:lpstr>Use PhoneGap to create a new blank app…</vt:lpstr>
      <vt:lpstr>Copy your mobile web documents into the www folder of your new PhoneGap project</vt:lpstr>
      <vt:lpstr>Copy your mobile web documents into the www folder of your new PhoneGap project</vt:lpstr>
      <vt:lpstr>Now, try re-launching the PhoneGap developer mobile app and connect to the server to run your new app!</vt:lpstr>
      <vt:lpstr>Strictly speaking, to get all the links to work correctly in PhoneGap, we’d have to make some additional changes:</vt:lpstr>
      <vt:lpstr>Next steps (on your own!): try packaging your mobile app in the cloud with PhoneGap Build https://build.phonegap.com/ </vt:lpstr>
      <vt:lpstr>Want to learn more about front-end web development?   Take my course at USCB (CSCI B102), offered every fall semester!  (Or sign up for CodeCamp!!!)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cross-platform mobile app: It’s easier than you think!</dc:title>
  <dc:creator>Brian Canada</dc:creator>
  <cp:lastModifiedBy>kristen@charlestondigitalcorridor.com</cp:lastModifiedBy>
  <cp:revision>49</cp:revision>
  <dcterms:created xsi:type="dcterms:W3CDTF">2017-04-11T13:33:02Z</dcterms:created>
  <dcterms:modified xsi:type="dcterms:W3CDTF">2017-05-01T13:34:35Z</dcterms:modified>
</cp:coreProperties>
</file>