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311" r:id="rId3"/>
    <p:sldId id="257" r:id="rId4"/>
    <p:sldId id="265" r:id="rId5"/>
    <p:sldId id="309" r:id="rId6"/>
    <p:sldId id="263" r:id="rId7"/>
    <p:sldId id="269" r:id="rId8"/>
    <p:sldId id="282" r:id="rId9"/>
    <p:sldId id="297" r:id="rId10"/>
    <p:sldId id="316" r:id="rId11"/>
    <p:sldId id="317" r:id="rId12"/>
    <p:sldId id="324" r:id="rId13"/>
    <p:sldId id="313" r:id="rId14"/>
    <p:sldId id="315" r:id="rId15"/>
    <p:sldId id="270" r:id="rId16"/>
    <p:sldId id="283" r:id="rId17"/>
    <p:sldId id="318" r:id="rId18"/>
    <p:sldId id="271" r:id="rId19"/>
    <p:sldId id="272" r:id="rId20"/>
    <p:sldId id="274" r:id="rId21"/>
    <p:sldId id="310" r:id="rId22"/>
    <p:sldId id="322" r:id="rId23"/>
    <p:sldId id="319" r:id="rId24"/>
    <p:sldId id="275" r:id="rId25"/>
    <p:sldId id="304" r:id="rId26"/>
    <p:sldId id="321" r:id="rId27"/>
    <p:sldId id="314" r:id="rId28"/>
    <p:sldId id="298" r:id="rId29"/>
    <p:sldId id="312" r:id="rId30"/>
    <p:sldId id="323" r:id="rId31"/>
    <p:sldId id="299" r:id="rId32"/>
    <p:sldId id="30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718" autoAdjust="0"/>
  </p:normalViewPr>
  <p:slideViewPr>
    <p:cSldViewPr>
      <p:cViewPr varScale="1">
        <p:scale>
          <a:sx n="71" d="100"/>
          <a:sy n="71" d="100"/>
        </p:scale>
        <p:origin x="-19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FF676-6BD4-4527-89A8-2AA17DAA544B}" type="datetimeFigureOut">
              <a:rPr lang="en-US" smtClean="0"/>
              <a:pPr/>
              <a:t>1/16/2013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39BE7-1304-41EF-BA0D-7EAAA35524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39BE7-1304-41EF-BA0D-7EAAA3552418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39BE7-1304-41EF-BA0D-7EAAA3552418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476-94EE-4DF3-BD17-C80950C85F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6535-5D85-49E8-B914-68ACC9AB173A}" type="datetime1">
              <a:rPr lang="en-US" smtClean="0"/>
              <a:pPr/>
              <a:t>1/16/2013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476-94EE-4DF3-BD17-C80950C85F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8F21-4B66-4631-8BBA-EE98434EE553}" type="datetime1">
              <a:rPr lang="en-US" smtClean="0"/>
              <a:pPr/>
              <a:t>1/16/2013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476-94EE-4DF3-BD17-C80950C85F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E859-5774-4736-B3A7-D37DD0403E74}" type="datetime1">
              <a:rPr lang="en-US" smtClean="0"/>
              <a:pPr/>
              <a:t>1/16/2013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476-94EE-4DF3-BD17-C80950C85FC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1219200"/>
            <a:ext cx="8534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59F4-BC3E-4ADF-B3B0-6E0D03961D8B}" type="datetime1">
              <a:rPr lang="en-US" smtClean="0"/>
              <a:pPr/>
              <a:t>1/16/2013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476-94EE-4DF3-BD17-C80950C85F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871E-515C-4560-A4E9-370ABF7A449E}" type="datetime1">
              <a:rPr lang="en-US" smtClean="0"/>
              <a:pPr/>
              <a:t>1/16/2013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476-94EE-4DF3-BD17-C80950C85F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14BE2-FF5E-4184-A3C3-46C56012B789}" type="datetime1">
              <a:rPr lang="en-US" smtClean="0"/>
              <a:pPr/>
              <a:t>1/16/2013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476-94EE-4DF3-BD17-C80950C85F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F164-1988-4437-9E77-10721A21ECB4}" type="datetime1">
              <a:rPr lang="en-US" smtClean="0"/>
              <a:pPr/>
              <a:t>1/16/2013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476-94EE-4DF3-BD17-C80950C85F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0B67-DE7A-4C99-B6C4-31526E2DCF6E}" type="datetime1">
              <a:rPr lang="en-US" smtClean="0"/>
              <a:pPr/>
              <a:t>1/16/2013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476-94EE-4DF3-BD17-C80950C85F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9AA7-B00A-43EE-B6B9-91B120A16E65}" type="datetime1">
              <a:rPr lang="en-US" smtClean="0"/>
              <a:pPr/>
              <a:t>1/16/2013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476-94EE-4DF3-BD17-C80950C85F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22580-8420-4428-AC38-9D72EE06B7B7}" type="datetime1">
              <a:rPr lang="en-US" smtClean="0"/>
              <a:pPr/>
              <a:t>1/16/2013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476-94EE-4DF3-BD17-C80950C85F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AF2E5-AA84-46B6-8267-7FE049D41C2F}" type="datetime1">
              <a:rPr lang="en-US" smtClean="0"/>
              <a:pPr/>
              <a:t>1/16/2013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B4476-94EE-4DF3-BD17-C80950C85F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onardstrategicadvantage.com/" TargetMode="External"/><Relationship Id="rId2" Type="http://schemas.openxmlformats.org/officeDocument/2006/relationships/hyperlink" Target="mailto:Tom@LeonardStrategicAdvantage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“Strategic Planning for CDC Businesses”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1752600"/>
          </a:xfrm>
        </p:spPr>
        <p:txBody>
          <a:bodyPr>
            <a:noAutofit/>
          </a:bodyPr>
          <a:lstStyle/>
          <a:p>
            <a:endParaRPr lang="en-US" dirty="0" smtClean="0"/>
          </a:p>
          <a:p>
            <a:r>
              <a:rPr lang="en-US" dirty="0" smtClean="0"/>
              <a:t>“Fridays at the Corridor”</a:t>
            </a:r>
          </a:p>
          <a:p>
            <a:r>
              <a:rPr lang="en-US" dirty="0" smtClean="0"/>
              <a:t>Tom Leonard    January 18,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476-94EE-4DF3-BD17-C80950C85FC4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43175" y="5715000"/>
            <a:ext cx="37814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“Provide branded products and services of superior quality and value that improve the lives of the World’s consumers, now and for generations to come.”</a:t>
            </a:r>
          </a:p>
          <a:p>
            <a:pPr lvl="1"/>
            <a:r>
              <a:rPr lang="en-US" dirty="0" smtClean="0"/>
              <a:t>Procter &amp; Gamble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476-94EE-4DF3-BD17-C80950C85FC4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Visions facilitated locally…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476-94EE-4DF3-BD17-C80950C85FC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Company X: “A professional insurance company that builds customer relationships through honesty, integrity, and outstanding service.”</a:t>
            </a:r>
          </a:p>
          <a:p>
            <a:r>
              <a:rPr lang="en-US" dirty="0" smtClean="0"/>
              <a:t>Co. Y: “Be THE Best and the ‘Easy to Do Business with’ Company – to Globally connect our community” </a:t>
            </a:r>
          </a:p>
          <a:p>
            <a:r>
              <a:rPr lang="en-US" dirty="0" smtClean="0"/>
              <a:t>Co. Z: “We deliver World Class Recruiting &amp; Staffing Solutions for our Clients Success”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Visions facilitated locally…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Org. A: “A FULL Church on Sunday!”</a:t>
            </a:r>
          </a:p>
          <a:p>
            <a:r>
              <a:rPr lang="en-US" dirty="0" smtClean="0"/>
              <a:t>Org. B: “Integrating Faith in Learning, Leading and Serving”</a:t>
            </a:r>
          </a:p>
          <a:p>
            <a:pPr lvl="0"/>
            <a:r>
              <a:rPr lang="en-US" dirty="0" smtClean="0"/>
              <a:t>Org. C: </a:t>
            </a:r>
            <a:r>
              <a:rPr lang="en-US" b="1" dirty="0" smtClean="0"/>
              <a:t>“…</a:t>
            </a:r>
            <a:r>
              <a:rPr lang="en-US" dirty="0" smtClean="0"/>
              <a:t>partners with families to provide a superior academic, artistic, athletic and ethical foundation preparing each student for a lifetime of achievement.” </a:t>
            </a:r>
          </a:p>
          <a:p>
            <a:pPr lvl="0"/>
            <a:r>
              <a:rPr lang="en-US" dirty="0" smtClean="0"/>
              <a:t>Co. A: </a:t>
            </a:r>
            <a:r>
              <a:rPr lang="en-US" b="1" dirty="0" smtClean="0"/>
              <a:t>Be THE Best Local Supermarket …</a:t>
            </a:r>
            <a:r>
              <a:rPr lang="en-US" dirty="0" smtClean="0"/>
              <a:t>by Providing an Experience so</a:t>
            </a:r>
            <a:r>
              <a:rPr lang="en-US" b="1" dirty="0" smtClean="0"/>
              <a:t> </a:t>
            </a:r>
            <a:r>
              <a:rPr lang="en-US" dirty="0" smtClean="0"/>
              <a:t>Engaging &amp; Different,</a:t>
            </a:r>
            <a:r>
              <a:rPr lang="en-US" b="1" dirty="0" smtClean="0"/>
              <a:t> </a:t>
            </a:r>
            <a:r>
              <a:rPr lang="en-US" dirty="0" smtClean="0"/>
              <a:t>that…</a:t>
            </a:r>
          </a:p>
          <a:p>
            <a:pPr lvl="2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476-94EE-4DF3-BD17-C80950C85FC4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CDC’s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“Accelerating Charleston’s Knowledge Economy!”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All CDC goals should </a:t>
            </a:r>
            <a:r>
              <a:rPr lang="en-US" u="sng" dirty="0" smtClean="0"/>
              <a:t>tie back </a:t>
            </a:r>
            <a:r>
              <a:rPr lang="en-US" dirty="0" smtClean="0"/>
              <a:t>to this Vision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476-94EE-4DF3-BD17-C80950C85FC4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Quote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“Good business leaders create a Vision, articulate the Vision,                           passionately  own the Vision, and     relentlessly drive It to Completion”       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Jack Welch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476-94EE-4DF3-BD17-C80950C85FC4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Determine your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700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Standards by which you will exist and operate</a:t>
            </a:r>
          </a:p>
          <a:p>
            <a:r>
              <a:rPr lang="en-US" dirty="0" smtClean="0"/>
              <a:t>A desirable standard or principle</a:t>
            </a:r>
          </a:p>
          <a:p>
            <a:r>
              <a:rPr lang="en-US" dirty="0" smtClean="0"/>
              <a:t>Unswerving points to which an organization holds itself accountable</a:t>
            </a:r>
          </a:p>
          <a:p>
            <a:r>
              <a:rPr lang="en-US" dirty="0" smtClean="0"/>
              <a:t>Core Values Govern behavior</a:t>
            </a:r>
          </a:p>
          <a:p>
            <a:r>
              <a:rPr lang="en-US" dirty="0" smtClean="0"/>
              <a:t>Are of </a:t>
            </a:r>
            <a:r>
              <a:rPr lang="en-US" u="sng" dirty="0" smtClean="0"/>
              <a:t>equal</a:t>
            </a:r>
            <a:r>
              <a:rPr lang="en-US" dirty="0" smtClean="0"/>
              <a:t> importance to the Vision</a:t>
            </a:r>
          </a:p>
          <a:p>
            <a:r>
              <a:rPr lang="en-US" b="1" dirty="0" smtClean="0"/>
              <a:t>Your Vision &amp; Values = your Foundation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476-94EE-4DF3-BD17-C80950C85FC4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USMC: </a:t>
            </a:r>
            <a:r>
              <a:rPr lang="en-US" dirty="0" smtClean="0"/>
              <a:t>Honor, Courage, Commitment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LSA: </a:t>
            </a:r>
            <a:r>
              <a:rPr lang="en-US" dirty="0" smtClean="0"/>
              <a:t>1) Integrity, 2) Outstanding Customer Service, 3) Innovation, 4) Fun, 5) Long Term,  6) Profitable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P&amp;G</a:t>
            </a:r>
            <a:r>
              <a:rPr lang="en-US" dirty="0" smtClean="0"/>
              <a:t>: Integrity, Leadership, Ownership, Passion for Winning and Trust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476-94EE-4DF3-BD17-C80950C85FC4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Company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Coca Cola</a:t>
            </a:r>
            <a:r>
              <a:rPr lang="en-US" dirty="0" smtClean="0"/>
              <a:t>: Leadership, Collaboration, Integrity, Accountability, Passion, Diversity and Quality 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Chamber</a:t>
            </a:r>
            <a:r>
              <a:rPr lang="en-US" dirty="0" smtClean="0"/>
              <a:t>: Leadership, Integrity, Diversity, Innovation and Relevance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476-94EE-4DF3-BD17-C80950C85FC4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3)Conduct an </a:t>
            </a:r>
            <a:r>
              <a:rPr lang="en-US" u="sng" dirty="0" smtClean="0"/>
              <a:t>External Assessment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Market Segments &amp; Opportunities</a:t>
            </a:r>
          </a:p>
          <a:p>
            <a:r>
              <a:rPr lang="en-US" dirty="0" smtClean="0"/>
              <a:t>Competitive Analysis: Products &amp; Services</a:t>
            </a:r>
          </a:p>
          <a:p>
            <a:r>
              <a:rPr lang="en-US" dirty="0" smtClean="0"/>
              <a:t>Trend Analysis</a:t>
            </a:r>
          </a:p>
          <a:p>
            <a:pPr lvl="1"/>
            <a:r>
              <a:rPr lang="en-US" dirty="0" smtClean="0"/>
              <a:t>Your Industry</a:t>
            </a:r>
          </a:p>
          <a:p>
            <a:pPr lvl="1"/>
            <a:r>
              <a:rPr lang="en-US" dirty="0" smtClean="0"/>
              <a:t>Your Customers</a:t>
            </a:r>
          </a:p>
          <a:p>
            <a:pPr lvl="1"/>
            <a:r>
              <a:rPr lang="en-US" dirty="0" smtClean="0"/>
              <a:t>Other areas of your world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u="sng" dirty="0" smtClean="0"/>
              <a:t>Objective: </a:t>
            </a:r>
            <a:r>
              <a:rPr lang="en-US" dirty="0" smtClean="0"/>
              <a:t>How </a:t>
            </a:r>
            <a:r>
              <a:rPr lang="en-US" u="sng" dirty="0" smtClean="0"/>
              <a:t>Capitalize on your Opportunities!</a:t>
            </a:r>
          </a:p>
          <a:p>
            <a:pPr lvl="1">
              <a:buNone/>
            </a:pPr>
            <a:r>
              <a:rPr lang="en-US" dirty="0" smtClean="0"/>
              <a:t>	How mitigate Challenges?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476-94EE-4DF3-BD17-C80950C85FC4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4)Do an </a:t>
            </a:r>
            <a:r>
              <a:rPr lang="en-US" u="sng" dirty="0" smtClean="0"/>
              <a:t>Internal</a:t>
            </a:r>
            <a:r>
              <a:rPr lang="en-US" dirty="0" smtClean="0"/>
              <a:t> Company </a:t>
            </a:r>
            <a:r>
              <a:rPr lang="en-US" u="sng" dirty="0" smtClean="0"/>
              <a:t>Assessment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Structure &amp; Function</a:t>
            </a:r>
          </a:p>
          <a:p>
            <a:pPr lvl="1"/>
            <a:r>
              <a:rPr lang="en-US" dirty="0" smtClean="0"/>
              <a:t>Are you easy to do Business with?</a:t>
            </a:r>
          </a:p>
          <a:p>
            <a:pPr lvl="1"/>
            <a:r>
              <a:rPr lang="en-US" u="sng" dirty="0" smtClean="0"/>
              <a:t>Eliminate</a:t>
            </a:r>
            <a:r>
              <a:rPr lang="en-US" dirty="0" smtClean="0"/>
              <a:t> the Hassles!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Resources</a:t>
            </a:r>
          </a:p>
          <a:p>
            <a:pPr lvl="1">
              <a:buNone/>
            </a:pPr>
            <a:r>
              <a:rPr lang="en-US" dirty="0" smtClean="0"/>
              <a:t>	- People </a:t>
            </a:r>
          </a:p>
          <a:p>
            <a:pPr lvl="1">
              <a:buNone/>
            </a:pPr>
            <a:r>
              <a:rPr lang="en-US" dirty="0" smtClean="0"/>
              <a:t>	- Investments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SWOT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u="sng" dirty="0" smtClean="0"/>
              <a:t>Objective</a:t>
            </a:r>
            <a:r>
              <a:rPr lang="en-US" dirty="0" smtClean="0"/>
              <a:t>: Opportunities…Challenges….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476-94EE-4DF3-BD17-C80950C85FC4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– Need a Strategic Plan?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“People don’t Plan to Fail…</a:t>
            </a:r>
          </a:p>
          <a:p>
            <a:pPr lvl="1"/>
            <a:r>
              <a:rPr lang="en-US" dirty="0" smtClean="0"/>
              <a:t>…they Fail to Plan”</a:t>
            </a:r>
          </a:p>
          <a:p>
            <a:r>
              <a:rPr lang="en-US" b="1" dirty="0" smtClean="0"/>
              <a:t>To “Attract &amp; Maintain Customers…</a:t>
            </a:r>
          </a:p>
          <a:p>
            <a:pPr lvl="1"/>
            <a:r>
              <a:rPr lang="en-US" dirty="0" smtClean="0"/>
              <a:t>…to systematically generate Long Term Profits”</a:t>
            </a:r>
          </a:p>
          <a:p>
            <a:pPr lvl="1"/>
            <a:r>
              <a:rPr lang="en-US" b="1" dirty="0" smtClean="0"/>
              <a:t>Be it a HUGE Company -- or a “Small Business” or any size Organization </a:t>
            </a:r>
          </a:p>
          <a:p>
            <a:r>
              <a:rPr lang="en-US" b="1" dirty="0" smtClean="0"/>
              <a:t>“To Take Your Business – to the Next Level!”</a:t>
            </a:r>
          </a:p>
          <a:p>
            <a:r>
              <a:rPr lang="en-US" dirty="0" smtClean="0"/>
              <a:t>To Implement a Goal Setting – and Goal Achievement Process – that can be used for Annual Performance Reviews</a:t>
            </a:r>
          </a:p>
          <a:p>
            <a:r>
              <a:rPr lang="en-US" dirty="0" smtClean="0"/>
              <a:t>By Having – and then executing – a Strategic Plan, you Will become “an </a:t>
            </a:r>
            <a:r>
              <a:rPr lang="en-US" b="1" dirty="0" smtClean="0"/>
              <a:t>Even Better </a:t>
            </a:r>
            <a:r>
              <a:rPr lang="en-US" dirty="0" smtClean="0"/>
              <a:t>Organization”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476-94EE-4DF3-BD17-C80950C85FC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5)Establish your </a:t>
            </a:r>
            <a:r>
              <a:rPr lang="en-US" u="sng" dirty="0" smtClean="0"/>
              <a:t>Mission</a:t>
            </a:r>
            <a:r>
              <a:rPr lang="en-US" dirty="0" smtClean="0"/>
              <a:t>/Objectives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Translates the Vision into Specifics</a:t>
            </a:r>
          </a:p>
          <a:p>
            <a:r>
              <a:rPr lang="en-US" b="1" dirty="0" smtClean="0"/>
              <a:t>WHAT</a:t>
            </a:r>
            <a:r>
              <a:rPr lang="en-US" dirty="0" smtClean="0"/>
              <a:t> your Organization must get done/wants to achieve during a specific time frame           (1 year)</a:t>
            </a:r>
          </a:p>
          <a:p>
            <a:r>
              <a:rPr lang="en-US" dirty="0" smtClean="0"/>
              <a:t>Generally </a:t>
            </a:r>
            <a:r>
              <a:rPr lang="en-US" b="1" dirty="0" smtClean="0"/>
              <a:t>4-7 Objectives…WHAT </a:t>
            </a:r>
            <a:r>
              <a:rPr lang="en-US" dirty="0" smtClean="0"/>
              <a:t>needs to be done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476-94EE-4DF3-BD17-C80950C85FC4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5) Establish your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Samsonite Yearly Objectives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Increase Sales by 7+%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Grow/maintain EBIT at 10-15% of Sales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Improve Working Capital by 5-10%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Increase the Long-Term Value of the Business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476-94EE-4DF3-BD17-C80950C85FC4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local Missions/Objectives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CPA’s</a:t>
            </a:r>
            <a:r>
              <a:rPr lang="en-US" dirty="0" smtClean="0"/>
              <a:t>: Increase Revenue to…; Increase Net Income by….; Reduce on-going A/R..from…to</a:t>
            </a:r>
          </a:p>
          <a:p>
            <a:r>
              <a:rPr lang="en-US" b="1" dirty="0" smtClean="0"/>
              <a:t>Contr. Ref</a:t>
            </a:r>
            <a:r>
              <a:rPr lang="en-US" dirty="0" smtClean="0"/>
              <a:t>: Increase Sales from…to…; Create &amp; Utilize Qt’ly P&amp;L’s…; Improve Cash Flow to…</a:t>
            </a:r>
          </a:p>
          <a:p>
            <a:r>
              <a:rPr lang="en-US" b="1" dirty="0" smtClean="0"/>
              <a:t>Grounds Maint</a:t>
            </a:r>
            <a:r>
              <a:rPr lang="en-US" dirty="0" smtClean="0"/>
              <a:t>: Increase Sales by +7% to…; Achieve Profit of ___% of Sales; Shed CEO’s duties to Sales &amp; Scheduling (&amp; Golf!!)</a:t>
            </a:r>
          </a:p>
          <a:p>
            <a:r>
              <a:rPr lang="en-US" b="1" dirty="0" smtClean="0"/>
              <a:t>Med Bill</a:t>
            </a:r>
            <a:r>
              <a:rPr lang="en-US" dirty="0" smtClean="0"/>
              <a:t>: Exceed $X K Revenue in 2011; spend </a:t>
            </a:r>
            <a:r>
              <a:rPr lang="en-US" u="sng" dirty="0" smtClean="0"/>
              <a:t>&lt;</a:t>
            </a:r>
            <a:r>
              <a:rPr lang="en-US" dirty="0" smtClean="0"/>
              <a:t> $Y K Expense Budget; Have more than 100 MBMS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476-94EE-4DF3-BD17-C80950C85FC4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CDC’s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“Attract, Nurture &amp; Promote Charleston’s Knowledge Economy”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476-94EE-4DF3-BD17-C80950C85FC4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6) List </a:t>
            </a:r>
            <a:r>
              <a:rPr lang="en-US" b="1" dirty="0" smtClean="0"/>
              <a:t>Critical Goal Categories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must happen…. For the Mission/Objectives to be achieved</a:t>
            </a:r>
          </a:p>
          <a:p>
            <a:r>
              <a:rPr lang="en-US" dirty="0" smtClean="0"/>
              <a:t>Generally 4-8 </a:t>
            </a:r>
            <a:r>
              <a:rPr lang="en-US" b="1" u="sng" dirty="0" smtClean="0"/>
              <a:t>“How” </a:t>
            </a:r>
            <a:r>
              <a:rPr lang="en-US" dirty="0" smtClean="0"/>
              <a:t>CGC statements</a:t>
            </a:r>
          </a:p>
          <a:p>
            <a:pPr lvl="1"/>
            <a:r>
              <a:rPr lang="en-US" dirty="0" smtClean="0"/>
              <a:t>What </a:t>
            </a:r>
            <a:r>
              <a:rPr lang="en-US" b="1" dirty="0" smtClean="0"/>
              <a:t>Strategies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476-94EE-4DF3-BD17-C80950C85FC4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CMCC Critical Goal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 Advance </a:t>
            </a:r>
            <a:r>
              <a:rPr lang="en-US" b="1" u="sng" dirty="0" smtClean="0"/>
              <a:t>Region’s Economy </a:t>
            </a:r>
            <a:endParaRPr lang="en-US" u="sng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/>
              <a:t>Improve</a:t>
            </a:r>
            <a:r>
              <a:rPr lang="en-US" dirty="0" smtClean="0"/>
              <a:t> </a:t>
            </a:r>
            <a:r>
              <a:rPr lang="en-US" b="1" u="sng" dirty="0" smtClean="0"/>
              <a:t>Quality of Life </a:t>
            </a:r>
            <a:endParaRPr lang="en-US" u="sng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 Enhance </a:t>
            </a:r>
            <a:r>
              <a:rPr lang="en-US" b="1" u="sng" dirty="0" smtClean="0"/>
              <a:t>Members’ Success </a:t>
            </a:r>
            <a:endParaRPr lang="en-US" u="sng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u="sng" dirty="0" smtClean="0"/>
              <a:t>Organization</a:t>
            </a:r>
            <a:r>
              <a:rPr lang="en-US" b="1" dirty="0" smtClean="0"/>
              <a:t> Improvement </a:t>
            </a:r>
          </a:p>
          <a:p>
            <a:r>
              <a:rPr lang="en-US" dirty="0" smtClean="0"/>
              <a:t>Samsonite Strategies: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 Continuously introduce innovative </a:t>
            </a:r>
            <a:r>
              <a:rPr lang="en-US" b="1" u="sng" dirty="0" smtClean="0"/>
              <a:t>new products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 Out-</a:t>
            </a:r>
            <a:r>
              <a:rPr lang="en-US" b="1" u="sng" dirty="0" smtClean="0"/>
              <a:t>market</a:t>
            </a:r>
            <a:r>
              <a:rPr lang="en-US" b="1" dirty="0" smtClean="0"/>
              <a:t>, </a:t>
            </a:r>
            <a:r>
              <a:rPr lang="en-US" b="1" u="sng" dirty="0" smtClean="0"/>
              <a:t>advertise</a:t>
            </a:r>
            <a:r>
              <a:rPr lang="en-US" b="1" dirty="0" smtClean="0"/>
              <a:t>, customer </a:t>
            </a:r>
            <a:r>
              <a:rPr lang="en-US" b="1" u="sng" dirty="0" smtClean="0"/>
              <a:t>service</a:t>
            </a:r>
            <a:r>
              <a:rPr lang="en-US" b="1" dirty="0" smtClean="0"/>
              <a:t> and out-</a:t>
            </a:r>
            <a:r>
              <a:rPr lang="en-US" b="1" u="sng" dirty="0" smtClean="0"/>
              <a:t>sell</a:t>
            </a:r>
            <a:r>
              <a:rPr lang="en-US" b="1" dirty="0" smtClean="0"/>
              <a:t> your competition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 Reduce your </a:t>
            </a:r>
            <a:r>
              <a:rPr lang="en-US" b="1" u="sng" dirty="0" smtClean="0"/>
              <a:t>costs</a:t>
            </a:r>
            <a:r>
              <a:rPr lang="en-US" b="1" dirty="0" smtClean="0"/>
              <a:t> and improve </a:t>
            </a:r>
            <a:r>
              <a:rPr lang="en-US" b="1" u="sng" dirty="0" smtClean="0"/>
              <a:t>productivity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 </a:t>
            </a:r>
            <a:r>
              <a:rPr lang="en-US" b="1" u="sng" dirty="0" smtClean="0"/>
              <a:t>Diversify</a:t>
            </a:r>
            <a:r>
              <a:rPr lang="en-US" b="1" dirty="0" smtClean="0"/>
              <a:t> beyond base business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476-94EE-4DF3-BD17-C80950C85FC4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Local CGCs/Strategies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Insur</a:t>
            </a:r>
            <a:r>
              <a:rPr lang="en-US" dirty="0" smtClean="0"/>
              <a:t>: Keep Customers; Basic Foundation; Sales; Financial; Tech.; Carrier Relations</a:t>
            </a:r>
          </a:p>
          <a:p>
            <a:r>
              <a:rPr lang="en-US" b="1" dirty="0" smtClean="0"/>
              <a:t>CPA’s</a:t>
            </a:r>
            <a:r>
              <a:rPr lang="en-US" dirty="0" smtClean="0"/>
              <a:t>: Productize our Business; Assure client timeliness &amp; follow-up; focus more on Client needs</a:t>
            </a:r>
          </a:p>
          <a:p>
            <a:r>
              <a:rPr lang="en-US" b="1" dirty="0" smtClean="0"/>
              <a:t>Contr. Ref</a:t>
            </a:r>
            <a:r>
              <a:rPr lang="en-US" dirty="0" smtClean="0"/>
              <a:t>: increase Target Market Segment Prospecting, Appt’s &amp; Cold Calling; Develop a Marketing Plan aimed at Critical Market Segments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476-94EE-4DF3-BD17-C80950C85FC4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CDC’s Critical Goal Categories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Talent</a:t>
            </a:r>
            <a:endParaRPr lang="en-US" u="sng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Spaces</a:t>
            </a:r>
            <a:endParaRPr lang="en-US" u="sng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Community </a:t>
            </a:r>
            <a:endParaRPr lang="en-US" u="sng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Capital</a:t>
            </a:r>
            <a:endParaRPr lang="en-US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476-94EE-4DF3-BD17-C80950C85FC4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“How does it ALL come together?”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smtClean="0"/>
              <a:t>GOALS/MBOs</a:t>
            </a:r>
            <a:r>
              <a:rPr lang="en-US" dirty="0" smtClean="0"/>
              <a:t>	</a:t>
            </a:r>
            <a:r>
              <a:rPr lang="en-US" u="sng" dirty="0" smtClean="0"/>
              <a:t>ACTION PLANS</a:t>
            </a:r>
            <a:r>
              <a:rPr lang="en-US" dirty="0" smtClean="0"/>
              <a:t>	</a:t>
            </a:r>
            <a:r>
              <a:rPr lang="en-US" u="sng" dirty="0" smtClean="0"/>
              <a:t>RESULTS</a:t>
            </a:r>
          </a:p>
          <a:p>
            <a:pPr>
              <a:buNone/>
            </a:pPr>
            <a:endParaRPr lang="en-US" u="sng" dirty="0" smtClean="0"/>
          </a:p>
          <a:p>
            <a:r>
              <a:rPr lang="en-US" dirty="0" smtClean="0"/>
              <a:t>SMART		Specifics		#s/ME/EE</a:t>
            </a:r>
          </a:p>
          <a:p>
            <a:pPr>
              <a:buNone/>
            </a:pPr>
            <a:r>
              <a:rPr lang="en-US" dirty="0" smtClean="0"/>
              <a:t>				w/w/w/w/h/w	BE/O/U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b="1" dirty="0" smtClean="0"/>
              <a:t>7) Specific Goals </a:t>
            </a:r>
            <a:r>
              <a:rPr lang="en-US" dirty="0" smtClean="0"/>
              <a:t>are Measurable, Track-able – with </a:t>
            </a:r>
            <a:r>
              <a:rPr lang="en-US" b="1" dirty="0" smtClean="0"/>
              <a:t>8) Action Plans </a:t>
            </a:r>
            <a:r>
              <a:rPr lang="en-US" dirty="0" smtClean="0"/>
              <a:t>and accountability</a:t>
            </a:r>
          </a:p>
          <a:p>
            <a:pPr>
              <a:buNone/>
            </a:pPr>
            <a:r>
              <a:rPr lang="en-US" dirty="0" smtClean="0"/>
              <a:t>	- should tie back to Your Vision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III)</a:t>
            </a:r>
            <a:r>
              <a:rPr lang="en-US" b="1" dirty="0" smtClean="0"/>
              <a:t> How to Drive to Annual Performance Reviews…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476-94EE-4DF3-BD17-C80950C85FC4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Key tool for MBOs &amp; Annual Reviews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476-94EE-4DF3-BD17-C80950C85FC4}" type="slidenum">
              <a:rPr lang="en-US" smtClean="0"/>
              <a:pPr/>
              <a:t>29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1" y="1447800"/>
          <a:ext cx="8229598" cy="2873091"/>
        </p:xfrm>
        <a:graphic>
          <a:graphicData uri="http://schemas.openxmlformats.org/drawingml/2006/table">
            <a:tbl>
              <a:tblPr/>
              <a:tblGrid>
                <a:gridCol w="455914"/>
                <a:gridCol w="2159964"/>
                <a:gridCol w="2314936"/>
                <a:gridCol w="3298784"/>
              </a:tblGrid>
              <a:tr h="4420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GOALs -- sMArt --tie back to Vision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ACTION PLAN (Specifics/W/W/W/W/H/W)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RESULTS year to date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Performance: #s/ME/EE/BE/O/U 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</a:tr>
              <a:tr h="2210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Times New Roman"/>
                          <a:ea typeface="Times New Roman"/>
                          <a:cs typeface="Times New Roman"/>
                        </a:rPr>
                        <a:t>5 </a:t>
                      </a: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Times New Roman"/>
                          <a:ea typeface="Times New Roman"/>
                          <a:cs typeface="Times New Roman"/>
                        </a:rPr>
                        <a:t>6 </a:t>
                      </a: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Times New Roman"/>
                          <a:ea typeface="Times New Roman"/>
                          <a:cs typeface="Times New Roman"/>
                        </a:rPr>
                        <a:t>7 </a:t>
                      </a: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Times New Roman"/>
                          <a:ea typeface="Times New Roman"/>
                          <a:cs typeface="Times New Roman"/>
                        </a:rPr>
                        <a:t>8 </a:t>
                      </a: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Times New Roman"/>
                          <a:ea typeface="Times New Roman"/>
                          <a:cs typeface="Times New Roman"/>
                        </a:rPr>
                        <a:t>9 </a:t>
                      </a: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Times New Roman"/>
                          <a:ea typeface="Times New Roman"/>
                          <a:cs typeface="Times New Roman"/>
                        </a:rPr>
                        <a:t>10 </a:t>
                      </a: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55" marR="51455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we’ll cover 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Ground Rules/Leonard Background</a:t>
            </a:r>
          </a:p>
          <a:p>
            <a:pPr marL="514350" indent="-514350">
              <a:buAutoNum type="arabicParenR"/>
            </a:pPr>
            <a:r>
              <a:rPr lang="en-US" dirty="0" smtClean="0"/>
              <a:t>Strategic Planning Process – 8 Key Steps – “The Basics”</a:t>
            </a:r>
          </a:p>
          <a:p>
            <a:pPr marL="514350" indent="-514350">
              <a:buAutoNum type="arabicParenR"/>
            </a:pPr>
            <a:r>
              <a:rPr lang="en-US" dirty="0" smtClean="0"/>
              <a:t>How to Drive the Strategic Plan Goals – to Annual Performance Reviews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476-94EE-4DF3-BD17-C80950C85FC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Tom’s Favorite saying…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“Strategies are Grand….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But Execution is Crucial!!”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476-94EE-4DF3-BD17-C80950C85FC4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Reprise – How/Process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Vision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Core Values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External Assessment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Internal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Your</a:t>
            </a:r>
            <a:r>
              <a:rPr lang="en-US" dirty="0" smtClean="0"/>
              <a:t> Mission/</a:t>
            </a:r>
            <a:r>
              <a:rPr lang="en-US" b="1" dirty="0" smtClean="0"/>
              <a:t>Objectives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Critical Goal Categories</a:t>
            </a:r>
            <a:r>
              <a:rPr lang="en-US" b="1" dirty="0" smtClean="0"/>
              <a:t> </a:t>
            </a:r>
            <a:r>
              <a:rPr lang="en-US" dirty="0" smtClean="0"/>
              <a:t>/</a:t>
            </a:r>
            <a:r>
              <a:rPr lang="en-US" b="1" dirty="0" smtClean="0"/>
              <a:t>Strategies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Goals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Action Plans</a:t>
            </a:r>
          </a:p>
          <a:p>
            <a:pPr>
              <a:buNone/>
            </a:pPr>
            <a:r>
              <a:rPr lang="en-US" b="1" dirty="0" smtClean="0"/>
              <a:t>9.   Obtain desired results!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476-94EE-4DF3-BD17-C80950C85FC4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Thoughts….?</a:t>
            </a:r>
          </a:p>
          <a:p>
            <a:r>
              <a:rPr lang="en-US" dirty="0" smtClean="0"/>
              <a:t>Comments?</a:t>
            </a:r>
          </a:p>
          <a:p>
            <a:pPr lvl="1"/>
            <a:r>
              <a:rPr lang="en-US" dirty="0" smtClean="0"/>
              <a:t>This process is for Small Businesses and Large</a:t>
            </a:r>
          </a:p>
          <a:p>
            <a:pPr lvl="1"/>
            <a:r>
              <a:rPr lang="en-US" dirty="0" smtClean="0"/>
              <a:t>Growth/Success/Succession Planning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Tom@LeonardStrategicAdvantage.com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www.LeonardStrategicAdvantage.com</a:t>
            </a:r>
            <a:endParaRPr lang="en-US" dirty="0" smtClean="0"/>
          </a:p>
          <a:p>
            <a:r>
              <a:rPr lang="en-US" dirty="0" smtClean="0"/>
              <a:t>303-803-6988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476-94EE-4DF3-BD17-C80950C85FC4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I) “Ground Rules”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Pretty simple – if you have a question</a:t>
            </a:r>
            <a:r>
              <a:rPr lang="en-US" b="1" dirty="0" smtClean="0"/>
              <a:t> ASK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Won’t knock me “off script” 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-- Will be group participation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b="1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476-94EE-4DF3-BD17-C80950C85FC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I) Tom Leonard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Recruited to sell Soap at </a:t>
            </a:r>
            <a:r>
              <a:rPr lang="en-US" b="1" dirty="0" smtClean="0"/>
              <a:t>Procter &amp; Gamble</a:t>
            </a:r>
          </a:p>
          <a:p>
            <a:r>
              <a:rPr lang="en-US" b="1" dirty="0" smtClean="0"/>
              <a:t>Wilson Spt. Goods/PepsiCo</a:t>
            </a:r>
            <a:r>
              <a:rPr lang="en-US" dirty="0" smtClean="0"/>
              <a:t>: VP Marketing, VP Sales </a:t>
            </a:r>
          </a:p>
          <a:p>
            <a:r>
              <a:rPr lang="en-US" b="1" dirty="0" smtClean="0"/>
              <a:t>Samsonite Luggage</a:t>
            </a:r>
            <a:r>
              <a:rPr lang="en-US" dirty="0" smtClean="0"/>
              <a:t>: VP Mkt., VP Sales &amp; Mkt., GM USA, </a:t>
            </a:r>
            <a:r>
              <a:rPr lang="en-US" b="1" dirty="0" smtClean="0"/>
              <a:t>President Samsonite USA </a:t>
            </a:r>
            <a:r>
              <a:rPr lang="en-US" dirty="0" smtClean="0"/>
              <a:t>age 40-49</a:t>
            </a:r>
          </a:p>
          <a:p>
            <a:r>
              <a:rPr lang="en-US" dirty="0" smtClean="0"/>
              <a:t>President of 4 other Co’s (Ajay Sports, </a:t>
            </a:r>
            <a:r>
              <a:rPr lang="en-US" b="1" dirty="0" smtClean="0"/>
              <a:t>Pro Golf Discount</a:t>
            </a:r>
            <a:r>
              <a:rPr lang="en-US" dirty="0" smtClean="0"/>
              <a:t>, Aspen Pet, </a:t>
            </a:r>
            <a:r>
              <a:rPr lang="en-US" b="1" dirty="0" smtClean="0"/>
              <a:t>Dippin’ Dots Ice Cream</a:t>
            </a:r>
            <a:r>
              <a:rPr lang="en-US" dirty="0" smtClean="0"/>
              <a:t>)</a:t>
            </a:r>
          </a:p>
          <a:p>
            <a:r>
              <a:rPr lang="en-US" dirty="0" smtClean="0"/>
              <a:t>Started Leonard Strategic Advantage fall of ’09 in Folly Beach, SC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476-94EE-4DF3-BD17-C80950C85FC4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II)Strategic Planning Process – 8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Vision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Core Values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External Assessment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Internal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Your Mission/Objectives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Critical Goal Categories/Strategies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Specific Business Goals</a:t>
            </a:r>
          </a:p>
          <a:p>
            <a:pPr marL="971550" lvl="1" indent="-514350"/>
            <a:r>
              <a:rPr lang="en-US" dirty="0" smtClean="0"/>
              <a:t>SMART</a:t>
            </a:r>
          </a:p>
          <a:p>
            <a:pPr marL="571500" indent="-514350">
              <a:buNone/>
            </a:pPr>
            <a:r>
              <a:rPr lang="en-US" b="1" dirty="0" smtClean="0"/>
              <a:t>8.  Action Steps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476-94EE-4DF3-BD17-C80950C85FC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Establish a VISION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WHAT </a:t>
            </a:r>
            <a:r>
              <a:rPr lang="en-US" dirty="0" smtClean="0"/>
              <a:t>the Organization will </a:t>
            </a:r>
            <a:r>
              <a:rPr lang="en-US" b="1" dirty="0" smtClean="0"/>
              <a:t>“Dare”</a:t>
            </a:r>
            <a:r>
              <a:rPr lang="en-US" dirty="0" smtClean="0"/>
              <a:t> </a:t>
            </a:r>
            <a:r>
              <a:rPr lang="en-US" b="1" dirty="0" smtClean="0"/>
              <a:t>to Achieve </a:t>
            </a:r>
            <a:r>
              <a:rPr lang="en-US" dirty="0" smtClean="0"/>
              <a:t>in the next 3-5 Years</a:t>
            </a:r>
          </a:p>
          <a:p>
            <a:r>
              <a:rPr lang="en-US" dirty="0" smtClean="0"/>
              <a:t>Statement about where or who you want your organization to be in the future – in effect, </a:t>
            </a:r>
            <a:r>
              <a:rPr lang="en-US" b="1" dirty="0" smtClean="0"/>
              <a:t>sets your strategic direction </a:t>
            </a:r>
          </a:p>
          <a:p>
            <a:r>
              <a:rPr lang="en-US" dirty="0" smtClean="0"/>
              <a:t>“Where you want to be….the end result of what will be done”  -- </a:t>
            </a:r>
            <a:r>
              <a:rPr lang="en-US" b="1" dirty="0" smtClean="0"/>
              <a:t>should be compelling</a:t>
            </a:r>
          </a:p>
          <a:p>
            <a:r>
              <a:rPr lang="en-US" dirty="0" smtClean="0"/>
              <a:t>Defines:</a:t>
            </a:r>
          </a:p>
          <a:p>
            <a:pPr lvl="1"/>
            <a:r>
              <a:rPr lang="en-US" dirty="0" smtClean="0"/>
              <a:t>What you want to Become/Do</a:t>
            </a:r>
          </a:p>
          <a:p>
            <a:pPr lvl="1"/>
            <a:r>
              <a:rPr lang="en-US" dirty="0" smtClean="0"/>
              <a:t>Provides: </a:t>
            </a:r>
            <a:r>
              <a:rPr lang="en-US" b="1" dirty="0" smtClean="0"/>
              <a:t>Direction and Inspiration</a:t>
            </a:r>
          </a:p>
          <a:p>
            <a:r>
              <a:rPr lang="en-US" dirty="0" smtClean="0"/>
              <a:t>“Find a Higher Purpose”      </a:t>
            </a:r>
          </a:p>
          <a:p>
            <a:r>
              <a:rPr lang="en-US" dirty="0" smtClean="0"/>
              <a:t>“I Have a Dream!”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476-94EE-4DF3-BD17-C80950C85FC4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Sample 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“Strengthen our region as the World’s Best Location to Live, Learn, Work and Play.”</a:t>
            </a:r>
          </a:p>
          <a:p>
            <a:pPr lvl="1"/>
            <a:r>
              <a:rPr lang="en-US" dirty="0" smtClean="0"/>
              <a:t>Charleston Metro Chamber of Commerce</a:t>
            </a:r>
          </a:p>
          <a:p>
            <a:r>
              <a:rPr lang="en-US" dirty="0" smtClean="0"/>
              <a:t>LSA: “truly helps clients prosper – and has fun doing it”</a:t>
            </a:r>
          </a:p>
          <a:p>
            <a:r>
              <a:rPr lang="en-US" dirty="0" smtClean="0"/>
              <a:t>Samsonite: “</a:t>
            </a:r>
            <a:r>
              <a:rPr lang="en-US" b="1" dirty="0" smtClean="0"/>
              <a:t>Building the World’s Best </a:t>
            </a:r>
            <a:r>
              <a:rPr lang="en-US" dirty="0" smtClean="0"/>
              <a:t>-- to insure </a:t>
            </a:r>
            <a:r>
              <a:rPr lang="en-US" u="sng" dirty="0" smtClean="0"/>
              <a:t>our products</a:t>
            </a:r>
            <a:r>
              <a:rPr lang="en-US" dirty="0" smtClean="0"/>
              <a:t> and </a:t>
            </a:r>
            <a:r>
              <a:rPr lang="en-US" u="sng" dirty="0" smtClean="0"/>
              <a:t>services</a:t>
            </a:r>
            <a:r>
              <a:rPr lang="en-US" dirty="0" smtClean="0"/>
              <a:t> are of a quality that </a:t>
            </a:r>
            <a:r>
              <a:rPr lang="en-US" u="sng" dirty="0" smtClean="0"/>
              <a:t>meets or exceeds our customer’s expectations.”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476-94EE-4DF3-BD17-C80950C85FC4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“To make a contribution to the world by making tools for the mind that advance humankind”</a:t>
            </a:r>
          </a:p>
          <a:p>
            <a:pPr lvl="1"/>
            <a:r>
              <a:rPr lang="en-US" dirty="0" smtClean="0"/>
              <a:t>Apple</a:t>
            </a:r>
          </a:p>
          <a:p>
            <a:r>
              <a:rPr lang="en-US" dirty="0" smtClean="0"/>
              <a:t>“To become the world’s leading consumer company for automotive products and services.”</a:t>
            </a:r>
          </a:p>
          <a:p>
            <a:pPr lvl="1"/>
            <a:r>
              <a:rPr lang="en-US" dirty="0" smtClean="0"/>
              <a:t>Ford Motor Company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4476-94EE-4DF3-BD17-C80950C85FC4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10094</TotalTime>
  <Words>1331</Words>
  <Application>Microsoft Office PowerPoint</Application>
  <PresentationFormat>On-screen Show (4:3)</PresentationFormat>
  <Paragraphs>259</Paragraphs>
  <Slides>32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 “Strategic Planning for CDC Businesses” </vt:lpstr>
      <vt:lpstr>WHY – Need a Strategic Plan?</vt:lpstr>
      <vt:lpstr>What we’ll cover today…</vt:lpstr>
      <vt:lpstr>I) “Ground Rules”</vt:lpstr>
      <vt:lpstr>I) Tom Leonard Background</vt:lpstr>
      <vt:lpstr> II)Strategic Planning Process – 8 Steps</vt:lpstr>
      <vt:lpstr>1) Establish a VISION Statement</vt:lpstr>
      <vt:lpstr>Some Sample Visions</vt:lpstr>
      <vt:lpstr>Other Visions</vt:lpstr>
      <vt:lpstr>Vision Examples</vt:lpstr>
      <vt:lpstr>Some Visions facilitated locally…</vt:lpstr>
      <vt:lpstr>Some Visions facilitated locally…</vt:lpstr>
      <vt:lpstr>CDC’s Vision</vt:lpstr>
      <vt:lpstr>Vision Quote</vt:lpstr>
      <vt:lpstr>2) Determine your VALUES</vt:lpstr>
      <vt:lpstr>Sample Values</vt:lpstr>
      <vt:lpstr>Other Company Values</vt:lpstr>
      <vt:lpstr>3)Conduct an External Assessment</vt:lpstr>
      <vt:lpstr>4)Do an Internal Company Assessment</vt:lpstr>
      <vt:lpstr>5)Establish your Mission/Objectives</vt:lpstr>
      <vt:lpstr>5) Establish your Objectives</vt:lpstr>
      <vt:lpstr>Other local Missions/Objectives</vt:lpstr>
      <vt:lpstr>CDC’s Mission</vt:lpstr>
      <vt:lpstr>6) List Critical Goal Categories</vt:lpstr>
      <vt:lpstr>CMCC Critical Goal Categories</vt:lpstr>
      <vt:lpstr>Other Local CGCs/Strategies</vt:lpstr>
      <vt:lpstr>CDC’s Critical Goal Categories </vt:lpstr>
      <vt:lpstr>“How does it ALL come together?”</vt:lpstr>
      <vt:lpstr>A Key tool for MBOs &amp; Annual Reviews</vt:lpstr>
      <vt:lpstr>Tom’s Favorite saying…</vt:lpstr>
      <vt:lpstr>Reprise – How/Process Steps</vt:lpstr>
      <vt:lpstr>Questions…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“Strategic Plans……</dc:title>
  <dc:creator>Tom</dc:creator>
  <cp:lastModifiedBy>Tom</cp:lastModifiedBy>
  <cp:revision>204</cp:revision>
  <dcterms:created xsi:type="dcterms:W3CDTF">2009-11-23T19:43:48Z</dcterms:created>
  <dcterms:modified xsi:type="dcterms:W3CDTF">2013-01-17T14:21:16Z</dcterms:modified>
</cp:coreProperties>
</file>